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85" r:id="rId3"/>
    <p:sldId id="284" r:id="rId4"/>
    <p:sldId id="286" r:id="rId5"/>
    <p:sldId id="287" r:id="rId6"/>
    <p:sldId id="259" r:id="rId7"/>
    <p:sldId id="294" r:id="rId8"/>
    <p:sldId id="288" r:id="rId9"/>
    <p:sldId id="289" r:id="rId10"/>
    <p:sldId id="290" r:id="rId11"/>
    <p:sldId id="291" r:id="rId12"/>
    <p:sldId id="261" r:id="rId13"/>
    <p:sldId id="292" r:id="rId14"/>
    <p:sldId id="293" r:id="rId15"/>
    <p:sldId id="26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69728"/>
  </p:normalViewPr>
  <p:slideViewPr>
    <p:cSldViewPr snapToGrid="0">
      <p:cViewPr varScale="1">
        <p:scale>
          <a:sx n="87" d="100"/>
          <a:sy n="87" d="100"/>
        </p:scale>
        <p:origin x="1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E8322-9085-024A-B893-6CACF6D2ACB1}"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CA5814-C8B4-B649-AA9A-1CF0B8842212}" type="slidenum">
              <a:rPr lang="en-US" smtClean="0"/>
              <a:t>‹#›</a:t>
            </a:fld>
            <a:endParaRPr lang="en-US"/>
          </a:p>
        </p:txBody>
      </p:sp>
    </p:spTree>
    <p:extLst>
      <p:ext uri="{BB962C8B-B14F-4D97-AF65-F5344CB8AC3E}">
        <p14:creationId xmlns:p14="http://schemas.microsoft.com/office/powerpoint/2010/main" val="312204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CA5814-C8B4-B649-AA9A-1CF0B8842212}" type="slidenum">
              <a:rPr lang="en-US" smtClean="0"/>
              <a:t>1</a:t>
            </a:fld>
            <a:endParaRPr lang="en-US"/>
          </a:p>
        </p:txBody>
      </p:sp>
    </p:spTree>
    <p:extLst>
      <p:ext uri="{BB962C8B-B14F-4D97-AF65-F5344CB8AC3E}">
        <p14:creationId xmlns:p14="http://schemas.microsoft.com/office/powerpoint/2010/main" val="351090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CA5814-C8B4-B649-AA9A-1CF0B8842212}" type="slidenum">
              <a:rPr lang="en-US" smtClean="0"/>
              <a:t>5</a:t>
            </a:fld>
            <a:endParaRPr lang="en-US"/>
          </a:p>
        </p:txBody>
      </p:sp>
    </p:spTree>
    <p:extLst>
      <p:ext uri="{BB962C8B-B14F-4D97-AF65-F5344CB8AC3E}">
        <p14:creationId xmlns:p14="http://schemas.microsoft.com/office/powerpoint/2010/main" val="404839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5D944-FC42-E2B6-2491-09B71AB94C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910E0-FA77-E399-893E-25071CFE7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3A0B7-376A-20E6-9DA3-019FE678FD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8773E6-B120-A404-2A01-4EE254FD3FCF}"/>
              </a:ext>
            </a:extLst>
          </p:cNvPr>
          <p:cNvSpPr>
            <a:spLocks noGrp="1"/>
          </p:cNvSpPr>
          <p:nvPr>
            <p:ph type="sldNum" sz="quarter" idx="5"/>
          </p:nvPr>
        </p:nvSpPr>
        <p:spPr/>
        <p:txBody>
          <a:bodyPr/>
          <a:lstStyle/>
          <a:p>
            <a:fld id="{B2CA5814-C8B4-B649-AA9A-1CF0B8842212}" type="slidenum">
              <a:rPr lang="en-US" smtClean="0"/>
              <a:t>7</a:t>
            </a:fld>
            <a:endParaRPr lang="en-US"/>
          </a:p>
        </p:txBody>
      </p:sp>
    </p:spTree>
    <p:extLst>
      <p:ext uri="{BB962C8B-B14F-4D97-AF65-F5344CB8AC3E}">
        <p14:creationId xmlns:p14="http://schemas.microsoft.com/office/powerpoint/2010/main" val="360125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CA5814-C8B4-B649-AA9A-1CF0B8842212}" type="slidenum">
              <a:rPr lang="en-US" smtClean="0"/>
              <a:t>8</a:t>
            </a:fld>
            <a:endParaRPr lang="en-US"/>
          </a:p>
        </p:txBody>
      </p:sp>
    </p:spTree>
    <p:extLst>
      <p:ext uri="{BB962C8B-B14F-4D97-AF65-F5344CB8AC3E}">
        <p14:creationId xmlns:p14="http://schemas.microsoft.com/office/powerpoint/2010/main" val="146157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CA5814-C8B4-B649-AA9A-1CF0B8842212}" type="slidenum">
              <a:rPr lang="en-US" smtClean="0"/>
              <a:t>9</a:t>
            </a:fld>
            <a:endParaRPr lang="en-US"/>
          </a:p>
        </p:txBody>
      </p:sp>
    </p:spTree>
    <p:extLst>
      <p:ext uri="{BB962C8B-B14F-4D97-AF65-F5344CB8AC3E}">
        <p14:creationId xmlns:p14="http://schemas.microsoft.com/office/powerpoint/2010/main" val="60374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CA5814-C8B4-B649-AA9A-1CF0B8842212}" type="slidenum">
              <a:rPr lang="en-US" smtClean="0"/>
              <a:t>14</a:t>
            </a:fld>
            <a:endParaRPr lang="en-US"/>
          </a:p>
        </p:txBody>
      </p:sp>
    </p:spTree>
    <p:extLst>
      <p:ext uri="{BB962C8B-B14F-4D97-AF65-F5344CB8AC3E}">
        <p14:creationId xmlns:p14="http://schemas.microsoft.com/office/powerpoint/2010/main" val="309255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CF3E-D480-597A-6065-99E5D54A91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73E349-D428-F7DD-33BF-9681F2102D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719ABE-DA8E-F47C-C2AD-308F3B9C316C}"/>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5" name="Footer Placeholder 4">
            <a:extLst>
              <a:ext uri="{FF2B5EF4-FFF2-40B4-BE49-F238E27FC236}">
                <a16:creationId xmlns:a16="http://schemas.microsoft.com/office/drawing/2014/main" id="{4808B091-F785-B579-AFC9-B00DE156B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F1B79-06D5-37CA-154D-5005DD4EF476}"/>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3272136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476E-5335-F1ED-22B6-9FBBB424E7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853D41-0442-0972-9FF0-B6B15A6C89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40AA5-43C8-60E6-2286-5F46C405996E}"/>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5" name="Footer Placeholder 4">
            <a:extLst>
              <a:ext uri="{FF2B5EF4-FFF2-40B4-BE49-F238E27FC236}">
                <a16:creationId xmlns:a16="http://schemas.microsoft.com/office/drawing/2014/main" id="{37892A75-DB8D-64B2-86D6-763EA29B7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B889F-05F5-7CDD-9E16-159066BCA2B2}"/>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358212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DDB2E0-3C2B-8B6D-5AFB-CB68912D4B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D3CB99-4768-691A-A62B-880F9A05E7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31DE04-CA4D-6A1A-C6E5-B75F624E5ECC}"/>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5" name="Footer Placeholder 4">
            <a:extLst>
              <a:ext uri="{FF2B5EF4-FFF2-40B4-BE49-F238E27FC236}">
                <a16:creationId xmlns:a16="http://schemas.microsoft.com/office/drawing/2014/main" id="{6945B181-2871-1D93-69A9-A943CE966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D95B66-9373-705B-8528-C86A1D7AB043}"/>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783934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73A7F-C3DA-16BA-8771-591C04240E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8BCD51-A618-0BDE-3409-DD4521D856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30F28-A256-8DF7-4D0D-E7072FDF09E7}"/>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5" name="Footer Placeholder 4">
            <a:extLst>
              <a:ext uri="{FF2B5EF4-FFF2-40B4-BE49-F238E27FC236}">
                <a16:creationId xmlns:a16="http://schemas.microsoft.com/office/drawing/2014/main" id="{400011CD-6862-0ECD-6DCF-877D6BC6E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F0EC5-4F21-15EC-49B1-5E3D5E2B9CA4}"/>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81386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30C1-0E4E-F32B-7678-44D224AF37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272267-F9E9-F365-2135-D97E982D4D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DBF8A-27C1-CDA1-0DD0-2985FB66C900}"/>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5" name="Footer Placeholder 4">
            <a:extLst>
              <a:ext uri="{FF2B5EF4-FFF2-40B4-BE49-F238E27FC236}">
                <a16:creationId xmlns:a16="http://schemas.microsoft.com/office/drawing/2014/main" id="{7478EA70-299E-854A-94B9-ED6DD60CAB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2AB10-8F52-E9D9-4F9D-169ED35C8527}"/>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2674642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42BE2-BBF7-08AA-B99C-B1972BB7E9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DDC93-1198-6249-75EF-189BC64549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BE152-FCFD-FEC2-B7BE-3DAEF62372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46D344-AA0A-7F31-9EEB-3ED3DFA20646}"/>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6" name="Footer Placeholder 5">
            <a:extLst>
              <a:ext uri="{FF2B5EF4-FFF2-40B4-BE49-F238E27FC236}">
                <a16:creationId xmlns:a16="http://schemas.microsoft.com/office/drawing/2014/main" id="{BEE0C1B7-C4B0-9139-A629-29DC15E549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BB458B-788E-4C3A-7DB5-E42B215EDC55}"/>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334740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6286B-02B5-8E82-69D8-81E592E9C3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968F21-A043-4ECA-3E57-00AD0EA6D2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A2B9A9-D057-A880-E074-44AF76B291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7BE087-D791-678E-0A21-A8132D7F9B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32D26B-78E8-49B0-2241-31C03334C7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E72F11-5676-A5D3-6E52-64B660DC339C}"/>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8" name="Footer Placeholder 7">
            <a:extLst>
              <a:ext uri="{FF2B5EF4-FFF2-40B4-BE49-F238E27FC236}">
                <a16:creationId xmlns:a16="http://schemas.microsoft.com/office/drawing/2014/main" id="{B5BF4AFC-47FC-34CD-CA3D-934BADCCED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CD313F-89BA-0614-37E5-C4D8272C3FFE}"/>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119861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3DF5-E435-EDB3-1E72-C655181669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D61B9D-92BC-3F24-E4C1-9FDF6D40C872}"/>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4" name="Footer Placeholder 3">
            <a:extLst>
              <a:ext uri="{FF2B5EF4-FFF2-40B4-BE49-F238E27FC236}">
                <a16:creationId xmlns:a16="http://schemas.microsoft.com/office/drawing/2014/main" id="{B75C499E-098F-6773-1367-80D325FDD3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D5EA9A-CFBF-C3A7-AD67-663EF01287F0}"/>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1514617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8BFA2E-A3F4-129B-BDD9-D188D64205F9}"/>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3" name="Footer Placeholder 2">
            <a:extLst>
              <a:ext uri="{FF2B5EF4-FFF2-40B4-BE49-F238E27FC236}">
                <a16:creationId xmlns:a16="http://schemas.microsoft.com/office/drawing/2014/main" id="{E1D05E90-84C3-6478-BD48-5F30D1A20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FB8E6-A00C-B3E5-D460-1452607A66FB}"/>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261455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9CEE-4913-9201-0D1D-24980AD1F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847441-7A3B-7055-1776-F960C3951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C54352-7A04-1FF4-C12A-002F337C6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5B4B3-2AC4-E5DD-B0D0-7439C2DA9FEE}"/>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6" name="Footer Placeholder 5">
            <a:extLst>
              <a:ext uri="{FF2B5EF4-FFF2-40B4-BE49-F238E27FC236}">
                <a16:creationId xmlns:a16="http://schemas.microsoft.com/office/drawing/2014/main" id="{CB2928C5-4055-317E-83CF-CF5435DF1C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8154C2-F5C0-1B3A-1996-C893E9115164}"/>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79034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6093-A331-5D7A-4EFD-FFDED414AF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60B67B-2B60-44A6-69B3-B22D82F03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32A42C-9319-9B1C-ADBC-CCF02CAD21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B9A49D-E030-976A-AAC1-91746695968B}"/>
              </a:ext>
            </a:extLst>
          </p:cNvPr>
          <p:cNvSpPr>
            <a:spLocks noGrp="1"/>
          </p:cNvSpPr>
          <p:nvPr>
            <p:ph type="dt" sz="half" idx="10"/>
          </p:nvPr>
        </p:nvSpPr>
        <p:spPr/>
        <p:txBody>
          <a:bodyPr/>
          <a:lstStyle/>
          <a:p>
            <a:fld id="{0400808D-032D-1941-A6CF-9BBC9014BE3C}" type="datetimeFigureOut">
              <a:rPr lang="en-US" smtClean="0"/>
              <a:t>10/30/24</a:t>
            </a:fld>
            <a:endParaRPr lang="en-US"/>
          </a:p>
        </p:txBody>
      </p:sp>
      <p:sp>
        <p:nvSpPr>
          <p:cNvPr id="6" name="Footer Placeholder 5">
            <a:extLst>
              <a:ext uri="{FF2B5EF4-FFF2-40B4-BE49-F238E27FC236}">
                <a16:creationId xmlns:a16="http://schemas.microsoft.com/office/drawing/2014/main" id="{88845E5A-17C0-394E-92AB-E7FE99EE6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4E4DF-CE4D-5F37-B88E-30D5DEAB92D6}"/>
              </a:ext>
            </a:extLst>
          </p:cNvPr>
          <p:cNvSpPr>
            <a:spLocks noGrp="1"/>
          </p:cNvSpPr>
          <p:nvPr>
            <p:ph type="sldNum" sz="quarter" idx="12"/>
          </p:nvPr>
        </p:nvSpPr>
        <p:spPr/>
        <p:txBody>
          <a:bodyPr/>
          <a:lstStyle/>
          <a:p>
            <a:fld id="{0D6D7A9F-0E77-734D-93EF-9AF69D608F4E}" type="slidenum">
              <a:rPr lang="en-US" smtClean="0"/>
              <a:t>‹#›</a:t>
            </a:fld>
            <a:endParaRPr lang="en-US"/>
          </a:p>
        </p:txBody>
      </p:sp>
    </p:spTree>
    <p:extLst>
      <p:ext uri="{BB962C8B-B14F-4D97-AF65-F5344CB8AC3E}">
        <p14:creationId xmlns:p14="http://schemas.microsoft.com/office/powerpoint/2010/main" val="221628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C1044-F79A-0544-99F7-24CA7AFA71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4C2817-EF7C-C3E2-98B0-4EB9524A0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F5A4D-4B27-32FD-D06E-058A66D892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00808D-032D-1941-A6CF-9BBC9014BE3C}" type="datetimeFigureOut">
              <a:rPr lang="en-US" smtClean="0"/>
              <a:t>10/30/24</a:t>
            </a:fld>
            <a:endParaRPr lang="en-US"/>
          </a:p>
        </p:txBody>
      </p:sp>
      <p:sp>
        <p:nvSpPr>
          <p:cNvPr id="5" name="Footer Placeholder 4">
            <a:extLst>
              <a:ext uri="{FF2B5EF4-FFF2-40B4-BE49-F238E27FC236}">
                <a16:creationId xmlns:a16="http://schemas.microsoft.com/office/drawing/2014/main" id="{3D3A10BB-A254-B056-2F05-A0BECE7BED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3E9824-F693-2A22-43FB-5272A63288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6D7A9F-0E77-734D-93EF-9AF69D608F4E}" type="slidenum">
              <a:rPr lang="en-US" smtClean="0"/>
              <a:t>‹#›</a:t>
            </a:fld>
            <a:endParaRPr lang="en-US"/>
          </a:p>
        </p:txBody>
      </p:sp>
    </p:spTree>
    <p:extLst>
      <p:ext uri="{BB962C8B-B14F-4D97-AF65-F5344CB8AC3E}">
        <p14:creationId xmlns:p14="http://schemas.microsoft.com/office/powerpoint/2010/main" val="906648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CDA2-6CEC-242F-BEEC-571D9284746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FB69115-A4A2-5464-D734-55B5A5EC103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489A710D-0DF3-4F73-6A31-DF2A83222E54}"/>
              </a:ext>
            </a:extLst>
          </p:cNvPr>
          <p:cNvPicPr>
            <a:picLocks noChangeAspect="1"/>
          </p:cNvPicPr>
          <p:nvPr/>
        </p:nvPicPr>
        <p:blipFill>
          <a:blip r:embed="rId3"/>
          <a:stretch>
            <a:fillRect/>
          </a:stretch>
        </p:blipFill>
        <p:spPr>
          <a:xfrm>
            <a:off x="1247243" y="100013"/>
            <a:ext cx="9739489" cy="6629400"/>
          </a:xfrm>
          <a:prstGeom prst="rect">
            <a:avLst/>
          </a:prstGeom>
        </p:spPr>
      </p:pic>
    </p:spTree>
    <p:extLst>
      <p:ext uri="{BB962C8B-B14F-4D97-AF65-F5344CB8AC3E}">
        <p14:creationId xmlns:p14="http://schemas.microsoft.com/office/powerpoint/2010/main" val="426161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up of a paper&#10;&#10;Description automatically generated">
            <a:extLst>
              <a:ext uri="{FF2B5EF4-FFF2-40B4-BE49-F238E27FC236}">
                <a16:creationId xmlns:a16="http://schemas.microsoft.com/office/drawing/2014/main" id="{6F17FE08-EF66-CBA1-03EC-9C5509E3A236}"/>
              </a:ext>
            </a:extLst>
          </p:cNvPr>
          <p:cNvPicPr>
            <a:picLocks noGrp="1" noChangeAspect="1"/>
          </p:cNvPicPr>
          <p:nvPr>
            <p:ph idx="1"/>
          </p:nvPr>
        </p:nvPicPr>
        <p:blipFill>
          <a:blip r:embed="rId2"/>
          <a:stretch>
            <a:fillRect/>
          </a:stretch>
        </p:blipFill>
        <p:spPr>
          <a:xfrm>
            <a:off x="1031393" y="643466"/>
            <a:ext cx="10129213" cy="5571067"/>
          </a:xfrm>
          <a:prstGeom prst="rect">
            <a:avLst/>
          </a:prstGeom>
        </p:spPr>
      </p:pic>
    </p:spTree>
    <p:extLst>
      <p:ext uri="{BB962C8B-B14F-4D97-AF65-F5344CB8AC3E}">
        <p14:creationId xmlns:p14="http://schemas.microsoft.com/office/powerpoint/2010/main" val="206100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computer&#10;&#10;Description automatically generated with medium confidence">
            <a:extLst>
              <a:ext uri="{FF2B5EF4-FFF2-40B4-BE49-F238E27FC236}">
                <a16:creationId xmlns:a16="http://schemas.microsoft.com/office/drawing/2014/main" id="{2D8E0E88-05DD-4CBA-E9D0-62DF43A980FC}"/>
              </a:ext>
            </a:extLst>
          </p:cNvPr>
          <p:cNvPicPr>
            <a:picLocks noGrp="1" noChangeAspect="1"/>
          </p:cNvPicPr>
          <p:nvPr>
            <p:ph idx="1"/>
          </p:nvPr>
        </p:nvPicPr>
        <p:blipFill>
          <a:blip r:embed="rId2"/>
          <a:stretch>
            <a:fillRect/>
          </a:stretch>
        </p:blipFill>
        <p:spPr>
          <a:xfrm>
            <a:off x="2306158" y="643466"/>
            <a:ext cx="7579684" cy="5571067"/>
          </a:xfrm>
          <a:prstGeom prst="rect">
            <a:avLst/>
          </a:prstGeom>
        </p:spPr>
      </p:pic>
    </p:spTree>
    <p:extLst>
      <p:ext uri="{BB962C8B-B14F-4D97-AF65-F5344CB8AC3E}">
        <p14:creationId xmlns:p14="http://schemas.microsoft.com/office/powerpoint/2010/main" val="252026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DECBA-2B64-BCC4-C669-B186393D262B}"/>
              </a:ext>
            </a:extLst>
          </p:cNvPr>
          <p:cNvSpPr>
            <a:spLocks noGrp="1"/>
          </p:cNvSpPr>
          <p:nvPr>
            <p:ph type="title"/>
          </p:nvPr>
        </p:nvSpPr>
        <p:spPr>
          <a:xfrm>
            <a:off x="838200" y="698643"/>
            <a:ext cx="5243394" cy="2225532"/>
          </a:xfrm>
        </p:spPr>
        <p:txBody>
          <a:bodyPr vert="horz" lIns="91440" tIns="45720" rIns="91440" bIns="45720" rtlCol="0" anchor="t">
            <a:normAutofit/>
          </a:bodyPr>
          <a:lstStyle/>
          <a:p>
            <a:r>
              <a:rPr lang="en-US" sz="5600" b="1" kern="1200">
                <a:solidFill>
                  <a:schemeClr val="tx1"/>
                </a:solidFill>
                <a:latin typeface="+mj-lt"/>
                <a:ea typeface="+mj-ea"/>
                <a:cs typeface="+mj-cs"/>
              </a:rPr>
              <a:t>Bridge Design Pattern</a:t>
            </a:r>
          </a:p>
        </p:txBody>
      </p:sp>
      <p:cxnSp>
        <p:nvCxnSpPr>
          <p:cNvPr id="12" name="Straight Connector 1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3" name="Picture 2" descr="A close-up of a computer screen&#10;&#10;Description automatically generated">
            <a:extLst>
              <a:ext uri="{FF2B5EF4-FFF2-40B4-BE49-F238E27FC236}">
                <a16:creationId xmlns:a16="http://schemas.microsoft.com/office/drawing/2014/main" id="{807E1B9B-6D79-3ACA-D34C-2C4BAC5E9C82}"/>
              </a:ext>
            </a:extLst>
          </p:cNvPr>
          <p:cNvPicPr>
            <a:picLocks noChangeAspect="1"/>
          </p:cNvPicPr>
          <p:nvPr/>
        </p:nvPicPr>
        <p:blipFill>
          <a:blip r:embed="rId2"/>
          <a:stretch>
            <a:fillRect/>
          </a:stretch>
        </p:blipFill>
        <p:spPr>
          <a:xfrm>
            <a:off x="838200" y="3431356"/>
            <a:ext cx="5243391" cy="2138366"/>
          </a:xfrm>
          <a:prstGeom prst="rect">
            <a:avLst/>
          </a:prstGeom>
        </p:spPr>
      </p:pic>
      <p:sp>
        <p:nvSpPr>
          <p:cNvPr id="5" name="TextBox 4">
            <a:extLst>
              <a:ext uri="{FF2B5EF4-FFF2-40B4-BE49-F238E27FC236}">
                <a16:creationId xmlns:a16="http://schemas.microsoft.com/office/drawing/2014/main" id="{D98F22B2-D061-6B05-FEA6-F1753C6CC33F}"/>
              </a:ext>
            </a:extLst>
          </p:cNvPr>
          <p:cNvSpPr txBox="1"/>
          <p:nvPr/>
        </p:nvSpPr>
        <p:spPr>
          <a:xfrm>
            <a:off x="7229042" y="879355"/>
            <a:ext cx="4124758" cy="512075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 Implementor</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interface Color {</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    void </a:t>
            </a:r>
            <a:r>
              <a:rPr lang="en-US" sz="2000" dirty="0" err="1">
                <a:solidFill>
                  <a:schemeClr val="tx1">
                    <a:alpha val="80000"/>
                  </a:schemeClr>
                </a:solidFill>
              </a:rPr>
              <a:t>applyColor</a:t>
            </a:r>
            <a:r>
              <a:rPr lang="en-US" sz="2000" dirty="0">
                <a:solidFill>
                  <a:schemeClr val="tx1">
                    <a:alpha val="80000"/>
                  </a:schemeClr>
                </a:solidFill>
              </a:rPr>
              <a:t>();</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Tree>
    <p:extLst>
      <p:ext uri="{BB962C8B-B14F-4D97-AF65-F5344CB8AC3E}">
        <p14:creationId xmlns:p14="http://schemas.microsoft.com/office/powerpoint/2010/main" val="2924095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CE0E9A-589D-1F4A-0B6C-349B64693786}"/>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94636-6FAD-EDD6-5BE7-F4D828E427DC}"/>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a:solidFill>
                  <a:schemeClr val="tx1"/>
                </a:solidFill>
                <a:latin typeface="+mj-lt"/>
                <a:ea typeface="+mj-ea"/>
                <a:cs typeface="+mj-cs"/>
              </a:rPr>
              <a:t>Bridge Design Pattern</a:t>
            </a:r>
          </a:p>
        </p:txBody>
      </p:sp>
      <p:sp>
        <p:nvSpPr>
          <p:cNvPr id="29" name="Rectangle 2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1F2C86-24FB-4CA1-70A4-4F487B09DE68}"/>
              </a:ext>
            </a:extLst>
          </p:cNvPr>
          <p:cNvSpPr txBox="1"/>
          <p:nvPr/>
        </p:nvSpPr>
        <p:spPr>
          <a:xfrm>
            <a:off x="314324" y="2203079"/>
            <a:ext cx="6143625" cy="4035880"/>
          </a:xfrm>
          <a:prstGeom prst="rect">
            <a:avLst/>
          </a:prstGeom>
        </p:spPr>
        <p:txBody>
          <a:bodyPr vert="horz" lIns="91440" tIns="45720" rIns="91440" bIns="45720" rtlCol="0" anchor="ctr">
            <a:normAutofit fontScale="92500" lnSpcReduction="10000"/>
          </a:bodyPr>
          <a:lstStyle/>
          <a:p>
            <a:pPr>
              <a:lnSpc>
                <a:spcPct val="90000"/>
              </a:lnSpc>
              <a:spcAft>
                <a:spcPts val="600"/>
              </a:spcAft>
            </a:pPr>
            <a:r>
              <a:rPr lang="en-US" sz="1600" dirty="0"/>
              <a:t>// Concrete Implementor - Red</a:t>
            </a:r>
          </a:p>
          <a:p>
            <a:pPr>
              <a:lnSpc>
                <a:spcPct val="90000"/>
              </a:lnSpc>
              <a:spcAft>
                <a:spcPts val="600"/>
              </a:spcAft>
            </a:pPr>
            <a:r>
              <a:rPr lang="en-US" sz="1600" dirty="0"/>
              <a:t>class </a:t>
            </a:r>
            <a:r>
              <a:rPr lang="en-US" sz="1600" b="1" dirty="0"/>
              <a:t>Red</a:t>
            </a:r>
            <a:r>
              <a:rPr lang="en-US" sz="1600" dirty="0"/>
              <a:t> implements </a:t>
            </a:r>
            <a:r>
              <a:rPr lang="en-US" sz="1600" b="1" dirty="0"/>
              <a:t>Color</a:t>
            </a:r>
            <a:r>
              <a:rPr lang="en-US" sz="1600" dirty="0"/>
              <a:t> {</a:t>
            </a:r>
          </a:p>
          <a:p>
            <a:pPr>
              <a:lnSpc>
                <a:spcPct val="90000"/>
              </a:lnSpc>
              <a:spcAft>
                <a:spcPts val="600"/>
              </a:spcAft>
            </a:pPr>
            <a:r>
              <a:rPr lang="en-US" sz="1600" dirty="0"/>
              <a:t>    @Override</a:t>
            </a:r>
          </a:p>
          <a:p>
            <a:pPr>
              <a:lnSpc>
                <a:spcPct val="90000"/>
              </a:lnSpc>
              <a:spcAft>
                <a:spcPts val="600"/>
              </a:spcAft>
            </a:pPr>
            <a:r>
              <a:rPr lang="en-US" sz="1600" dirty="0"/>
              <a:t>    public void </a:t>
            </a:r>
            <a:r>
              <a:rPr lang="en-US" sz="1600" dirty="0" err="1"/>
              <a:t>applyColor</a:t>
            </a:r>
            <a:r>
              <a:rPr lang="en-US" sz="1600" dirty="0"/>
              <a:t>() {</a:t>
            </a:r>
          </a:p>
          <a:p>
            <a:pPr>
              <a:lnSpc>
                <a:spcPct val="90000"/>
              </a:lnSpc>
              <a:spcAft>
                <a:spcPts val="600"/>
              </a:spcAft>
            </a:pPr>
            <a:r>
              <a:rPr lang="en-US" sz="1600" dirty="0"/>
              <a:t>        </a:t>
            </a:r>
            <a:r>
              <a:rPr lang="en-US" sz="1600" dirty="0" err="1"/>
              <a:t>System.out.println</a:t>
            </a:r>
            <a:r>
              <a:rPr lang="en-US" sz="1600" dirty="0"/>
              <a:t>("Applying Red color.");</a:t>
            </a:r>
          </a:p>
          <a:p>
            <a:pPr>
              <a:lnSpc>
                <a:spcPct val="90000"/>
              </a:lnSpc>
              <a:spcAft>
                <a:spcPts val="600"/>
              </a:spcAft>
            </a:pPr>
            <a:r>
              <a:rPr lang="en-US" sz="1600" dirty="0"/>
              <a:t>    }</a:t>
            </a:r>
          </a:p>
          <a:p>
            <a:pPr>
              <a:lnSpc>
                <a:spcPct val="90000"/>
              </a:lnSpc>
              <a:spcAft>
                <a:spcPts val="600"/>
              </a:spcAft>
            </a:pPr>
            <a:r>
              <a:rPr lang="en-US" sz="1600" dirty="0"/>
              <a:t>}</a:t>
            </a:r>
          </a:p>
          <a:p>
            <a:pPr>
              <a:lnSpc>
                <a:spcPct val="90000"/>
              </a:lnSpc>
              <a:spcAft>
                <a:spcPts val="600"/>
              </a:spcAft>
            </a:pPr>
            <a:endParaRPr lang="en-US" sz="1600" dirty="0"/>
          </a:p>
          <a:p>
            <a:pPr>
              <a:lnSpc>
                <a:spcPct val="90000"/>
              </a:lnSpc>
              <a:spcAft>
                <a:spcPts val="600"/>
              </a:spcAft>
            </a:pPr>
            <a:r>
              <a:rPr lang="en-US" sz="1600" dirty="0"/>
              <a:t>// Concrete Implementor - Blue</a:t>
            </a:r>
          </a:p>
          <a:p>
            <a:pPr>
              <a:lnSpc>
                <a:spcPct val="90000"/>
              </a:lnSpc>
              <a:spcAft>
                <a:spcPts val="600"/>
              </a:spcAft>
            </a:pPr>
            <a:r>
              <a:rPr lang="en-US" sz="1600" dirty="0"/>
              <a:t>class </a:t>
            </a:r>
            <a:r>
              <a:rPr lang="en-US" sz="1600" b="1" dirty="0"/>
              <a:t>Blue</a:t>
            </a:r>
            <a:r>
              <a:rPr lang="en-US" sz="1600" dirty="0"/>
              <a:t> implements </a:t>
            </a:r>
            <a:r>
              <a:rPr lang="en-US" sz="1600" b="1" dirty="0"/>
              <a:t>Color</a:t>
            </a:r>
            <a:r>
              <a:rPr lang="en-US" sz="1600" dirty="0"/>
              <a:t> {</a:t>
            </a:r>
          </a:p>
          <a:p>
            <a:pPr>
              <a:lnSpc>
                <a:spcPct val="90000"/>
              </a:lnSpc>
              <a:spcAft>
                <a:spcPts val="600"/>
              </a:spcAft>
            </a:pPr>
            <a:r>
              <a:rPr lang="en-US" sz="1600" dirty="0"/>
              <a:t>    @Override</a:t>
            </a:r>
          </a:p>
          <a:p>
            <a:pPr>
              <a:lnSpc>
                <a:spcPct val="90000"/>
              </a:lnSpc>
              <a:spcAft>
                <a:spcPts val="600"/>
              </a:spcAft>
            </a:pPr>
            <a:r>
              <a:rPr lang="en-US" sz="1600" dirty="0"/>
              <a:t>    public void </a:t>
            </a:r>
            <a:r>
              <a:rPr lang="en-US" sz="1600" dirty="0" err="1"/>
              <a:t>applyColor</a:t>
            </a:r>
            <a:r>
              <a:rPr lang="en-US" sz="1600" dirty="0"/>
              <a:t>() {</a:t>
            </a:r>
          </a:p>
          <a:p>
            <a:pPr>
              <a:lnSpc>
                <a:spcPct val="90000"/>
              </a:lnSpc>
              <a:spcAft>
                <a:spcPts val="600"/>
              </a:spcAft>
            </a:pPr>
            <a:r>
              <a:rPr lang="en-US" sz="1600" dirty="0"/>
              <a:t>        </a:t>
            </a:r>
            <a:r>
              <a:rPr lang="en-US" sz="1600" dirty="0" err="1"/>
              <a:t>System.out.println</a:t>
            </a:r>
            <a:r>
              <a:rPr lang="en-US" sz="1600" dirty="0"/>
              <a:t>("Applying Blue color.");</a:t>
            </a:r>
          </a:p>
          <a:p>
            <a:pPr>
              <a:lnSpc>
                <a:spcPct val="90000"/>
              </a:lnSpc>
              <a:spcAft>
                <a:spcPts val="600"/>
              </a:spcAft>
            </a:pPr>
            <a:r>
              <a:rPr lang="en-US" sz="1600" dirty="0"/>
              <a:t>    }</a:t>
            </a:r>
          </a:p>
          <a:p>
            <a:pPr>
              <a:lnSpc>
                <a:spcPct val="90000"/>
              </a:lnSpc>
              <a:spcAft>
                <a:spcPts val="600"/>
              </a:spcAft>
            </a:pPr>
            <a:r>
              <a:rPr lang="en-US" sz="1600" dirty="0"/>
              <a:t>}</a:t>
            </a:r>
          </a:p>
        </p:txBody>
      </p:sp>
      <p:pic>
        <p:nvPicPr>
          <p:cNvPr id="7" name="Picture 6">
            <a:extLst>
              <a:ext uri="{FF2B5EF4-FFF2-40B4-BE49-F238E27FC236}">
                <a16:creationId xmlns:a16="http://schemas.microsoft.com/office/drawing/2014/main" id="{51084192-2268-3445-40A8-7886247529BE}"/>
              </a:ext>
            </a:extLst>
          </p:cNvPr>
          <p:cNvPicPr>
            <a:picLocks noChangeAspect="1"/>
          </p:cNvPicPr>
          <p:nvPr/>
        </p:nvPicPr>
        <p:blipFill>
          <a:blip r:embed="rId2"/>
          <a:stretch>
            <a:fillRect/>
          </a:stretch>
        </p:blipFill>
        <p:spPr>
          <a:xfrm>
            <a:off x="5911532" y="2873549"/>
            <a:ext cx="5150277" cy="2935656"/>
          </a:xfrm>
          <a:prstGeom prst="rect">
            <a:avLst/>
          </a:prstGeom>
        </p:spPr>
      </p:pic>
      <p:sp>
        <p:nvSpPr>
          <p:cNvPr id="28" name="Rectangle 2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269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22C1F-F45B-4FC2-B575-A8CA24CBB4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AFF5DC4-30DD-A54A-57ED-B83C76979F19}"/>
              </a:ext>
            </a:extLst>
          </p:cNvPr>
          <p:cNvSpPr txBox="1"/>
          <p:nvPr/>
        </p:nvSpPr>
        <p:spPr>
          <a:xfrm>
            <a:off x="3000375" y="1720840"/>
            <a:ext cx="9191625" cy="3139321"/>
          </a:xfrm>
          <a:prstGeom prst="rect">
            <a:avLst/>
          </a:prstGeom>
          <a:noFill/>
        </p:spPr>
        <p:txBody>
          <a:bodyPr wrap="square">
            <a:spAutoFit/>
          </a:bodyPr>
          <a:lstStyle/>
          <a:p>
            <a:r>
              <a:rPr lang="en-US" dirty="0"/>
              <a:t>// Abstraction</a:t>
            </a:r>
          </a:p>
          <a:p>
            <a:r>
              <a:rPr lang="en-US" dirty="0"/>
              <a:t>abstract class </a:t>
            </a:r>
            <a:r>
              <a:rPr lang="en-US" b="1" dirty="0"/>
              <a:t>Shape</a:t>
            </a:r>
            <a:r>
              <a:rPr lang="en-US" dirty="0"/>
              <a:t> {</a:t>
            </a:r>
          </a:p>
          <a:p>
            <a:r>
              <a:rPr lang="en-US" dirty="0"/>
              <a:t>    protected Color </a:t>
            </a:r>
            <a:r>
              <a:rPr lang="en-US" b="1" dirty="0"/>
              <a:t>color</a:t>
            </a:r>
            <a:r>
              <a:rPr lang="en-US" dirty="0"/>
              <a:t>;</a:t>
            </a:r>
          </a:p>
          <a:p>
            <a:endParaRPr lang="en-US" dirty="0"/>
          </a:p>
          <a:p>
            <a:r>
              <a:rPr lang="en-US" dirty="0"/>
              <a:t>    // Constructor to associate a color with a shape</a:t>
            </a:r>
          </a:p>
          <a:p>
            <a:r>
              <a:rPr lang="en-US" dirty="0"/>
              <a:t>    protected </a:t>
            </a:r>
            <a:r>
              <a:rPr lang="en-US" b="1" dirty="0"/>
              <a:t>Shape</a:t>
            </a:r>
            <a:r>
              <a:rPr lang="en-US" dirty="0"/>
              <a:t>(Color color) {</a:t>
            </a:r>
          </a:p>
          <a:p>
            <a:r>
              <a:rPr lang="en-US" dirty="0"/>
              <a:t>        </a:t>
            </a:r>
            <a:r>
              <a:rPr lang="en-US" dirty="0" err="1"/>
              <a:t>this.color</a:t>
            </a:r>
            <a:r>
              <a:rPr lang="en-US" dirty="0"/>
              <a:t> = color;</a:t>
            </a:r>
          </a:p>
          <a:p>
            <a:r>
              <a:rPr lang="en-US" dirty="0"/>
              <a:t>    }</a:t>
            </a:r>
          </a:p>
          <a:p>
            <a:endParaRPr lang="en-US" dirty="0"/>
          </a:p>
          <a:p>
            <a:r>
              <a:rPr lang="en-US" dirty="0"/>
              <a:t>    abstract void </a:t>
            </a:r>
            <a:r>
              <a:rPr lang="en-US" b="1" dirty="0"/>
              <a:t>draw</a:t>
            </a:r>
            <a:r>
              <a:rPr lang="en-US" dirty="0"/>
              <a:t>(); // Abstract method to be implemented by concrete shapes</a:t>
            </a:r>
          </a:p>
          <a:p>
            <a:r>
              <a:rPr lang="en-US" dirty="0"/>
              <a:t>}</a:t>
            </a:r>
          </a:p>
        </p:txBody>
      </p:sp>
      <p:sp>
        <p:nvSpPr>
          <p:cNvPr id="2" name="Title 1">
            <a:extLst>
              <a:ext uri="{FF2B5EF4-FFF2-40B4-BE49-F238E27FC236}">
                <a16:creationId xmlns:a16="http://schemas.microsoft.com/office/drawing/2014/main" id="{96755C4A-E9D9-57F3-5B50-AFBB6A0BB19A}"/>
              </a:ext>
            </a:extLst>
          </p:cNvPr>
          <p:cNvSpPr>
            <a:spLocks noGrp="1"/>
          </p:cNvSpPr>
          <p:nvPr>
            <p:ph type="title"/>
          </p:nvPr>
        </p:nvSpPr>
        <p:spPr>
          <a:xfrm>
            <a:off x="838200" y="365125"/>
            <a:ext cx="10515600" cy="1325563"/>
          </a:xfrm>
        </p:spPr>
        <p:txBody>
          <a:bodyPr/>
          <a:lstStyle/>
          <a:p>
            <a:pPr algn="ctr"/>
            <a:r>
              <a:rPr lang="en-US" b="1"/>
              <a:t>Bridge Design Pattern</a:t>
            </a:r>
            <a:endParaRPr lang="en-US" b="1" dirty="0"/>
          </a:p>
        </p:txBody>
      </p:sp>
      <p:pic>
        <p:nvPicPr>
          <p:cNvPr id="3" name="Picture 2">
            <a:extLst>
              <a:ext uri="{FF2B5EF4-FFF2-40B4-BE49-F238E27FC236}">
                <a16:creationId xmlns:a16="http://schemas.microsoft.com/office/drawing/2014/main" id="{F2FA56AE-A39D-55A1-7542-F11F5E85CCC8}"/>
              </a:ext>
            </a:extLst>
          </p:cNvPr>
          <p:cNvPicPr>
            <a:picLocks noChangeAspect="1"/>
          </p:cNvPicPr>
          <p:nvPr/>
        </p:nvPicPr>
        <p:blipFill>
          <a:blip r:embed="rId3"/>
          <a:stretch>
            <a:fillRect/>
          </a:stretch>
        </p:blipFill>
        <p:spPr>
          <a:xfrm>
            <a:off x="431800" y="2592387"/>
            <a:ext cx="2184400" cy="1358900"/>
          </a:xfrm>
          <a:prstGeom prst="rect">
            <a:avLst/>
          </a:prstGeom>
        </p:spPr>
      </p:pic>
    </p:spTree>
    <p:extLst>
      <p:ext uri="{BB962C8B-B14F-4D97-AF65-F5344CB8AC3E}">
        <p14:creationId xmlns:p14="http://schemas.microsoft.com/office/powerpoint/2010/main" val="3020573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FA1940-4515-A538-B183-00470EEA514A}"/>
              </a:ext>
            </a:extLst>
          </p:cNvPr>
          <p:cNvSpPr txBox="1"/>
          <p:nvPr/>
        </p:nvSpPr>
        <p:spPr>
          <a:xfrm>
            <a:off x="7877175" y="1892022"/>
            <a:ext cx="9296400" cy="3693319"/>
          </a:xfrm>
          <a:prstGeom prst="rect">
            <a:avLst/>
          </a:prstGeom>
          <a:noFill/>
        </p:spPr>
        <p:txBody>
          <a:bodyPr wrap="square">
            <a:spAutoFit/>
          </a:bodyPr>
          <a:lstStyle/>
          <a:p>
            <a:endParaRPr lang="en-US" dirty="0"/>
          </a:p>
          <a:p>
            <a:r>
              <a:rPr lang="en-US" dirty="0"/>
              <a:t>// Refined Abstraction - Square</a:t>
            </a:r>
          </a:p>
          <a:p>
            <a:r>
              <a:rPr lang="en-US" dirty="0"/>
              <a:t>class </a:t>
            </a:r>
            <a:r>
              <a:rPr lang="en-US" b="1" dirty="0"/>
              <a:t>Square</a:t>
            </a:r>
            <a:r>
              <a:rPr lang="en-US" dirty="0"/>
              <a:t> extends </a:t>
            </a:r>
            <a:r>
              <a:rPr lang="en-US" b="1" dirty="0"/>
              <a:t>Shape</a:t>
            </a:r>
            <a:r>
              <a:rPr lang="en-US" dirty="0"/>
              <a:t> {</a:t>
            </a:r>
          </a:p>
          <a:p>
            <a:r>
              <a:rPr lang="en-US" dirty="0"/>
              <a:t>    public </a:t>
            </a:r>
            <a:r>
              <a:rPr lang="en-US" b="1" dirty="0"/>
              <a:t>Square</a:t>
            </a:r>
            <a:r>
              <a:rPr lang="en-US" dirty="0"/>
              <a:t>(Color color) {</a:t>
            </a:r>
          </a:p>
          <a:p>
            <a:r>
              <a:rPr lang="en-US" dirty="0"/>
              <a:t>        super(color);</a:t>
            </a:r>
          </a:p>
          <a:p>
            <a:r>
              <a:rPr lang="en-US" dirty="0"/>
              <a:t>    }</a:t>
            </a:r>
          </a:p>
          <a:p>
            <a:endParaRPr lang="en-US" dirty="0"/>
          </a:p>
          <a:p>
            <a:r>
              <a:rPr lang="en-US" dirty="0"/>
              <a:t>    @Override</a:t>
            </a:r>
          </a:p>
          <a:p>
            <a:r>
              <a:rPr lang="en-US" dirty="0"/>
              <a:t>    void </a:t>
            </a:r>
            <a:r>
              <a:rPr lang="en-US" b="1" dirty="0"/>
              <a:t>draw</a:t>
            </a:r>
            <a:r>
              <a:rPr lang="en-US" dirty="0"/>
              <a:t>() {</a:t>
            </a:r>
          </a:p>
          <a:p>
            <a:r>
              <a:rPr lang="en-US" dirty="0"/>
              <a:t>        </a:t>
            </a:r>
            <a:r>
              <a:rPr lang="en-US" dirty="0" err="1"/>
              <a:t>System.out.print</a:t>
            </a:r>
            <a:r>
              <a:rPr lang="en-US" dirty="0"/>
              <a:t>("Drawing Square - ");</a:t>
            </a:r>
          </a:p>
          <a:p>
            <a:r>
              <a:rPr lang="en-US" dirty="0"/>
              <a:t>        </a:t>
            </a:r>
            <a:r>
              <a:rPr lang="en-US" dirty="0" err="1"/>
              <a:t>color.applyColor</a:t>
            </a:r>
            <a:r>
              <a:rPr lang="en-US" dirty="0"/>
              <a:t>();</a:t>
            </a:r>
          </a:p>
          <a:p>
            <a:r>
              <a:rPr lang="en-US" dirty="0"/>
              <a:t>    }</a:t>
            </a:r>
          </a:p>
          <a:p>
            <a:r>
              <a:rPr lang="en-US" dirty="0"/>
              <a:t>}</a:t>
            </a:r>
          </a:p>
        </p:txBody>
      </p:sp>
      <p:sp>
        <p:nvSpPr>
          <p:cNvPr id="2" name="Title 1">
            <a:extLst>
              <a:ext uri="{FF2B5EF4-FFF2-40B4-BE49-F238E27FC236}">
                <a16:creationId xmlns:a16="http://schemas.microsoft.com/office/drawing/2014/main" id="{82E6B5FC-A0C7-EFA8-1DCF-6FAB87C9953E}"/>
              </a:ext>
            </a:extLst>
          </p:cNvPr>
          <p:cNvSpPr>
            <a:spLocks noGrp="1"/>
          </p:cNvSpPr>
          <p:nvPr>
            <p:ph type="title"/>
          </p:nvPr>
        </p:nvSpPr>
        <p:spPr>
          <a:xfrm>
            <a:off x="838200" y="365125"/>
            <a:ext cx="10515600" cy="1325563"/>
          </a:xfrm>
        </p:spPr>
        <p:txBody>
          <a:bodyPr/>
          <a:lstStyle/>
          <a:p>
            <a:pPr algn="ctr"/>
            <a:r>
              <a:rPr lang="en-US" b="1" dirty="0"/>
              <a:t>Bridge Design Pattern</a:t>
            </a:r>
          </a:p>
        </p:txBody>
      </p:sp>
      <p:sp>
        <p:nvSpPr>
          <p:cNvPr id="4" name="TextBox 3">
            <a:extLst>
              <a:ext uri="{FF2B5EF4-FFF2-40B4-BE49-F238E27FC236}">
                <a16:creationId xmlns:a16="http://schemas.microsoft.com/office/drawing/2014/main" id="{1CF312CA-868A-9CA8-5933-754AA2F790DE}"/>
              </a:ext>
            </a:extLst>
          </p:cNvPr>
          <p:cNvSpPr txBox="1"/>
          <p:nvPr/>
        </p:nvSpPr>
        <p:spPr>
          <a:xfrm>
            <a:off x="3709989" y="2169021"/>
            <a:ext cx="4348161" cy="3416320"/>
          </a:xfrm>
          <a:prstGeom prst="rect">
            <a:avLst/>
          </a:prstGeom>
          <a:noFill/>
        </p:spPr>
        <p:txBody>
          <a:bodyPr wrap="square">
            <a:spAutoFit/>
          </a:bodyPr>
          <a:lstStyle/>
          <a:p>
            <a:r>
              <a:rPr lang="en-US" dirty="0"/>
              <a:t>// Refined Abstraction - Circle</a:t>
            </a:r>
          </a:p>
          <a:p>
            <a:r>
              <a:rPr lang="en-US" dirty="0"/>
              <a:t>class </a:t>
            </a:r>
            <a:r>
              <a:rPr lang="en-US" b="1" dirty="0"/>
              <a:t>Circle</a:t>
            </a:r>
            <a:r>
              <a:rPr lang="en-US" dirty="0"/>
              <a:t> extends </a:t>
            </a:r>
            <a:r>
              <a:rPr lang="en-US" b="1" dirty="0"/>
              <a:t>Shape</a:t>
            </a:r>
            <a:r>
              <a:rPr lang="en-US" dirty="0"/>
              <a:t> {</a:t>
            </a:r>
          </a:p>
          <a:p>
            <a:r>
              <a:rPr lang="en-US" dirty="0"/>
              <a:t>    public </a:t>
            </a:r>
            <a:r>
              <a:rPr lang="en-US" b="1" dirty="0"/>
              <a:t>Circle</a:t>
            </a:r>
            <a:r>
              <a:rPr lang="en-US" dirty="0"/>
              <a:t>(Color color) {</a:t>
            </a:r>
          </a:p>
          <a:p>
            <a:r>
              <a:rPr lang="en-US" dirty="0"/>
              <a:t>        super(color);</a:t>
            </a:r>
          </a:p>
          <a:p>
            <a:r>
              <a:rPr lang="en-US" dirty="0"/>
              <a:t>    }</a:t>
            </a:r>
          </a:p>
          <a:p>
            <a:endParaRPr lang="en-US" dirty="0"/>
          </a:p>
          <a:p>
            <a:r>
              <a:rPr lang="en-US" dirty="0"/>
              <a:t>    @Override</a:t>
            </a:r>
          </a:p>
          <a:p>
            <a:r>
              <a:rPr lang="en-US" dirty="0"/>
              <a:t>    void </a:t>
            </a:r>
            <a:r>
              <a:rPr lang="en-US" b="1" dirty="0"/>
              <a:t>draw</a:t>
            </a:r>
            <a:r>
              <a:rPr lang="en-US" dirty="0"/>
              <a:t>() {</a:t>
            </a:r>
          </a:p>
          <a:p>
            <a:r>
              <a:rPr lang="en-US" dirty="0"/>
              <a:t>        </a:t>
            </a:r>
            <a:r>
              <a:rPr lang="en-US" dirty="0" err="1"/>
              <a:t>System.out.print</a:t>
            </a:r>
            <a:r>
              <a:rPr lang="en-US" dirty="0"/>
              <a:t>("Drawing Circle - ");</a:t>
            </a:r>
          </a:p>
          <a:p>
            <a:r>
              <a:rPr lang="en-US" dirty="0"/>
              <a:t>        </a:t>
            </a:r>
            <a:r>
              <a:rPr lang="en-US" dirty="0" err="1"/>
              <a:t>color.applyColor</a:t>
            </a:r>
            <a:r>
              <a:rPr lang="en-US" dirty="0"/>
              <a:t>();</a:t>
            </a:r>
          </a:p>
          <a:p>
            <a:r>
              <a:rPr lang="en-US" dirty="0"/>
              <a:t>    }</a:t>
            </a:r>
          </a:p>
          <a:p>
            <a:r>
              <a:rPr lang="en-US" dirty="0"/>
              <a:t>}</a:t>
            </a:r>
          </a:p>
        </p:txBody>
      </p:sp>
      <p:pic>
        <p:nvPicPr>
          <p:cNvPr id="6" name="Picture 5">
            <a:extLst>
              <a:ext uri="{FF2B5EF4-FFF2-40B4-BE49-F238E27FC236}">
                <a16:creationId xmlns:a16="http://schemas.microsoft.com/office/drawing/2014/main" id="{D72A3064-3FE3-46D5-6899-31ACDB659098}"/>
              </a:ext>
            </a:extLst>
          </p:cNvPr>
          <p:cNvPicPr>
            <a:picLocks noChangeAspect="1"/>
          </p:cNvPicPr>
          <p:nvPr/>
        </p:nvPicPr>
        <p:blipFill>
          <a:blip r:embed="rId2"/>
          <a:stretch>
            <a:fillRect/>
          </a:stretch>
        </p:blipFill>
        <p:spPr>
          <a:xfrm>
            <a:off x="0" y="1892022"/>
            <a:ext cx="3429000" cy="3213100"/>
          </a:xfrm>
          <a:prstGeom prst="rect">
            <a:avLst/>
          </a:prstGeom>
        </p:spPr>
      </p:pic>
    </p:spTree>
    <p:extLst>
      <p:ext uri="{BB962C8B-B14F-4D97-AF65-F5344CB8AC3E}">
        <p14:creationId xmlns:p14="http://schemas.microsoft.com/office/powerpoint/2010/main" val="3728657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3EF4CB-01B0-6184-395F-94456D6FC839}"/>
              </a:ext>
            </a:extLst>
          </p:cNvPr>
          <p:cNvSpPr txBox="1"/>
          <p:nvPr/>
        </p:nvSpPr>
        <p:spPr>
          <a:xfrm>
            <a:off x="4479498" y="1828443"/>
            <a:ext cx="9522251" cy="4247317"/>
          </a:xfrm>
          <a:prstGeom prst="rect">
            <a:avLst/>
          </a:prstGeom>
          <a:noFill/>
        </p:spPr>
        <p:txBody>
          <a:bodyPr wrap="square">
            <a:spAutoFit/>
          </a:bodyPr>
          <a:lstStyle/>
          <a:p>
            <a:r>
              <a:rPr lang="en-US" dirty="0"/>
              <a:t>public class </a:t>
            </a:r>
            <a:r>
              <a:rPr lang="en-US" dirty="0" err="1"/>
              <a:t>BridgePatternExample</a:t>
            </a:r>
            <a:r>
              <a:rPr lang="en-US" dirty="0"/>
              <a:t> {</a:t>
            </a:r>
          </a:p>
          <a:p>
            <a:r>
              <a:rPr lang="en-US" dirty="0"/>
              <a:t>    public static void main(String[] </a:t>
            </a:r>
            <a:r>
              <a:rPr lang="en-US" dirty="0" err="1"/>
              <a:t>args</a:t>
            </a:r>
            <a:r>
              <a:rPr lang="en-US" dirty="0"/>
              <a:t>) {</a:t>
            </a:r>
          </a:p>
          <a:p>
            <a:r>
              <a:rPr lang="en-US" dirty="0"/>
              <a:t>        // Creating specific colors</a:t>
            </a:r>
          </a:p>
          <a:p>
            <a:r>
              <a:rPr lang="en-US" dirty="0"/>
              <a:t>        Color red = new Red();</a:t>
            </a:r>
          </a:p>
          <a:p>
            <a:r>
              <a:rPr lang="en-US" dirty="0"/>
              <a:t>        Color blue = new Blue();</a:t>
            </a:r>
          </a:p>
          <a:p>
            <a:endParaRPr lang="en-US" dirty="0"/>
          </a:p>
          <a:p>
            <a:r>
              <a:rPr lang="en-US" dirty="0"/>
              <a:t>        // Creating specific shapes with colors</a:t>
            </a:r>
          </a:p>
          <a:p>
            <a:r>
              <a:rPr lang="en-US" dirty="0"/>
              <a:t>        Shape </a:t>
            </a:r>
            <a:r>
              <a:rPr lang="en-US" dirty="0" err="1"/>
              <a:t>redCircle</a:t>
            </a:r>
            <a:r>
              <a:rPr lang="en-US" dirty="0"/>
              <a:t> = new Circle(red);</a:t>
            </a:r>
          </a:p>
          <a:p>
            <a:r>
              <a:rPr lang="en-US" dirty="0"/>
              <a:t>        Shape </a:t>
            </a:r>
            <a:r>
              <a:rPr lang="en-US" dirty="0" err="1"/>
              <a:t>blueSquare</a:t>
            </a:r>
            <a:r>
              <a:rPr lang="en-US" dirty="0"/>
              <a:t> = new Square(blue);</a:t>
            </a:r>
          </a:p>
          <a:p>
            <a:endParaRPr lang="en-US" dirty="0"/>
          </a:p>
          <a:p>
            <a:r>
              <a:rPr lang="en-US" dirty="0"/>
              <a:t>        // Drawing shapes</a:t>
            </a:r>
          </a:p>
          <a:p>
            <a:r>
              <a:rPr lang="en-US" dirty="0"/>
              <a:t>        </a:t>
            </a:r>
            <a:r>
              <a:rPr lang="en-US" dirty="0" err="1"/>
              <a:t>redCircle.draw</a:t>
            </a:r>
            <a:r>
              <a:rPr lang="en-US" dirty="0"/>
              <a:t>();   // Output: Drawing Circle - Applying Red color.</a:t>
            </a:r>
          </a:p>
          <a:p>
            <a:r>
              <a:rPr lang="en-US" dirty="0"/>
              <a:t>        </a:t>
            </a:r>
            <a:r>
              <a:rPr lang="en-US" dirty="0" err="1"/>
              <a:t>blueSquare.draw</a:t>
            </a:r>
            <a:r>
              <a:rPr lang="en-US" dirty="0"/>
              <a:t>();  // Output: Drawing Square - Applying Blue color.</a:t>
            </a:r>
          </a:p>
          <a:p>
            <a:r>
              <a:rPr lang="en-US" dirty="0"/>
              <a:t>    }</a:t>
            </a:r>
          </a:p>
          <a:p>
            <a:r>
              <a:rPr lang="en-US" dirty="0"/>
              <a:t>}</a:t>
            </a:r>
          </a:p>
        </p:txBody>
      </p:sp>
      <p:sp>
        <p:nvSpPr>
          <p:cNvPr id="2" name="Title 1">
            <a:extLst>
              <a:ext uri="{FF2B5EF4-FFF2-40B4-BE49-F238E27FC236}">
                <a16:creationId xmlns:a16="http://schemas.microsoft.com/office/drawing/2014/main" id="{45994C3E-F4A8-E8DF-B138-A938B852400B}"/>
              </a:ext>
            </a:extLst>
          </p:cNvPr>
          <p:cNvSpPr>
            <a:spLocks noGrp="1"/>
          </p:cNvSpPr>
          <p:nvPr>
            <p:ph type="title"/>
          </p:nvPr>
        </p:nvSpPr>
        <p:spPr>
          <a:xfrm>
            <a:off x="838200" y="365125"/>
            <a:ext cx="10515600" cy="1325563"/>
          </a:xfrm>
        </p:spPr>
        <p:txBody>
          <a:bodyPr/>
          <a:lstStyle/>
          <a:p>
            <a:pPr algn="ctr"/>
            <a:r>
              <a:rPr lang="en-US" b="1" dirty="0"/>
              <a:t>Bridge Design Pattern</a:t>
            </a:r>
          </a:p>
        </p:txBody>
      </p:sp>
      <p:pic>
        <p:nvPicPr>
          <p:cNvPr id="4" name="Picture 3">
            <a:extLst>
              <a:ext uri="{FF2B5EF4-FFF2-40B4-BE49-F238E27FC236}">
                <a16:creationId xmlns:a16="http://schemas.microsoft.com/office/drawing/2014/main" id="{FCAF8F55-8C44-D76F-D8D5-F47317A9FF26}"/>
              </a:ext>
            </a:extLst>
          </p:cNvPr>
          <p:cNvPicPr>
            <a:picLocks noChangeAspect="1"/>
          </p:cNvPicPr>
          <p:nvPr/>
        </p:nvPicPr>
        <p:blipFill>
          <a:blip r:embed="rId2"/>
          <a:stretch>
            <a:fillRect/>
          </a:stretch>
        </p:blipFill>
        <p:spPr>
          <a:xfrm>
            <a:off x="381001" y="2973182"/>
            <a:ext cx="4419600" cy="1639529"/>
          </a:xfrm>
          <a:prstGeom prst="rect">
            <a:avLst/>
          </a:prstGeom>
        </p:spPr>
      </p:pic>
    </p:spTree>
    <p:extLst>
      <p:ext uri="{BB962C8B-B14F-4D97-AF65-F5344CB8AC3E}">
        <p14:creationId xmlns:p14="http://schemas.microsoft.com/office/powerpoint/2010/main" val="3296208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A digital illustration of a woman named Alice, a software engineer who loves to paint. She has shoulder-length dark brown hair with slight waves, a warm smile, and expressive eyes. Alice is in a modern workspace, with a laptop on the desk in front of her. Next to her is an easel with a vibrant painting in progress, and art supplies like brushes and paint tubes scattered nearby. The setting is lit with natural light, capturing her dual passion for technology and art. The style is realistic and friendly, showing her creative and professional sides together.">
            <a:extLst>
              <a:ext uri="{FF2B5EF4-FFF2-40B4-BE49-F238E27FC236}">
                <a16:creationId xmlns:a16="http://schemas.microsoft.com/office/drawing/2014/main" id="{4FF9D6D4-FD67-8C4D-E786-70051AD33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519" y="614363"/>
            <a:ext cx="2939653"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353E20-0510-BA16-2184-89F84894D89D}"/>
              </a:ext>
            </a:extLst>
          </p:cNvPr>
          <p:cNvSpPr txBox="1"/>
          <p:nvPr/>
        </p:nvSpPr>
        <p:spPr>
          <a:xfrm>
            <a:off x="5263516" y="5874305"/>
            <a:ext cx="713657" cy="369332"/>
          </a:xfrm>
          <a:prstGeom prst="rect">
            <a:avLst/>
          </a:prstGeom>
          <a:noFill/>
        </p:spPr>
        <p:txBody>
          <a:bodyPr wrap="none" rtlCol="0">
            <a:spAutoFit/>
          </a:bodyPr>
          <a:lstStyle/>
          <a:p>
            <a:r>
              <a:rPr lang="en-US" b="1" dirty="0"/>
              <a:t>Alice</a:t>
            </a:r>
          </a:p>
        </p:txBody>
      </p:sp>
    </p:spTree>
    <p:extLst>
      <p:ext uri="{BB962C8B-B14F-4D97-AF65-F5344CB8AC3E}">
        <p14:creationId xmlns:p14="http://schemas.microsoft.com/office/powerpoint/2010/main" val="2955503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clean, intuitive UI design for a mobile drawing app. The interface includes a blank canvas area in the center, with a minimalist toolbar on the side featuring icons for brush, eraser, color palette, undo, and redo functions. The bottom navigation bar offers tools like layers, settings, and save options. Soft, rounded edges, smooth gradients, and a light, modern color scheme make the app visually appealing. The style is user-friendly, with clear icons and minimal distractions to enhance the drawing experience on a mobile device.">
            <a:extLst>
              <a:ext uri="{FF2B5EF4-FFF2-40B4-BE49-F238E27FC236}">
                <a16:creationId xmlns:a16="http://schemas.microsoft.com/office/drawing/2014/main" id="{604AA2E3-AF60-22BD-F254-1B884E1DF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876" y="3107943"/>
            <a:ext cx="1708147" cy="29887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clean, intuitive UI design for a mobile drawing app. The interface includes a blank canvas area in the center, with a minimalist toolbar on the side featuring icons for brush, eraser, color palette, undo, and redo functions. The bottom navigation bar offers tools like layers, settings, and save options. Soft, rounded edges, smooth gradients, and a light, modern color scheme make the app visually appealing. The style is user-friendly, with clear icons and minimal distractions to enhance the drawing experience on a mobile device.">
            <a:extLst>
              <a:ext uri="{FF2B5EF4-FFF2-40B4-BE49-F238E27FC236}">
                <a16:creationId xmlns:a16="http://schemas.microsoft.com/office/drawing/2014/main" id="{BC7B2201-7891-12D3-BF17-DEA9B8F23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876" y="119203"/>
            <a:ext cx="1708147" cy="29887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A digital illustration of a woman named Alice, a software engineer who loves to paint. She has shoulder-length dark brown hair with slight waves, a warm smile, and expressive eyes. Alice is in a modern workspace, with a laptop on the desk in front of her. Next to her is an easel with a vibrant painting in progress, and art supplies like brushes and paint tubes scattered nearby. The setting is lit with natural light, capturing her dual passion for technology and art. The style is realistic and friendly, showing her creative and professional sides together.">
            <a:extLst>
              <a:ext uri="{FF2B5EF4-FFF2-40B4-BE49-F238E27FC236}">
                <a16:creationId xmlns:a16="http://schemas.microsoft.com/office/drawing/2014/main" id="{4CFFF327-B0AA-691B-866A-3F81BD658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66" y="536193"/>
            <a:ext cx="2939653"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8D3EB8-9FEF-7EB8-EAD6-5668FF2C17FF}"/>
              </a:ext>
            </a:extLst>
          </p:cNvPr>
          <p:cNvSpPr txBox="1"/>
          <p:nvPr/>
        </p:nvSpPr>
        <p:spPr>
          <a:xfrm>
            <a:off x="1325263" y="5796135"/>
            <a:ext cx="713657" cy="369332"/>
          </a:xfrm>
          <a:prstGeom prst="rect">
            <a:avLst/>
          </a:prstGeom>
          <a:noFill/>
        </p:spPr>
        <p:txBody>
          <a:bodyPr wrap="none" rtlCol="0">
            <a:spAutoFit/>
          </a:bodyPr>
          <a:lstStyle/>
          <a:p>
            <a:r>
              <a:rPr lang="en-US" b="1" dirty="0"/>
              <a:t>Alice</a:t>
            </a:r>
          </a:p>
        </p:txBody>
      </p:sp>
      <p:cxnSp>
        <p:nvCxnSpPr>
          <p:cNvPr id="7" name="Straight Arrow Connector 6">
            <a:extLst>
              <a:ext uri="{FF2B5EF4-FFF2-40B4-BE49-F238E27FC236}">
                <a16:creationId xmlns:a16="http://schemas.microsoft.com/office/drawing/2014/main" id="{EB44F57D-DD48-FFFE-E0C6-13A81CAF4036}"/>
              </a:ext>
            </a:extLst>
          </p:cNvPr>
          <p:cNvCxnSpPr>
            <a:stCxn id="4" idx="3"/>
            <a:endCxn id="5124" idx="1"/>
          </p:cNvCxnSpPr>
          <p:nvPr/>
        </p:nvCxnSpPr>
        <p:spPr>
          <a:xfrm flipV="1">
            <a:off x="3151919" y="1613573"/>
            <a:ext cx="4199957" cy="1494370"/>
          </a:xfrm>
          <a:prstGeom prst="straightConnector1">
            <a:avLst/>
          </a:prstGeom>
          <a:ln w="539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EE8B158-03AE-D8D7-92CB-A0541273B616}"/>
              </a:ext>
            </a:extLst>
          </p:cNvPr>
          <p:cNvCxnSpPr>
            <a:cxnSpLocks/>
            <a:stCxn id="4" idx="3"/>
            <a:endCxn id="5122" idx="1"/>
          </p:cNvCxnSpPr>
          <p:nvPr/>
        </p:nvCxnSpPr>
        <p:spPr>
          <a:xfrm>
            <a:off x="3151919" y="3107943"/>
            <a:ext cx="4199957" cy="1494370"/>
          </a:xfrm>
          <a:prstGeom prst="straightConnector1">
            <a:avLst/>
          </a:prstGeom>
          <a:ln w="539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5821397B-D538-CACC-50AC-7B40D334E2BC}"/>
              </a:ext>
            </a:extLst>
          </p:cNvPr>
          <p:cNvPicPr>
            <a:picLocks noChangeAspect="1"/>
          </p:cNvPicPr>
          <p:nvPr/>
        </p:nvPicPr>
        <p:blipFill>
          <a:blip r:embed="rId5"/>
          <a:stretch>
            <a:fillRect/>
          </a:stretch>
        </p:blipFill>
        <p:spPr>
          <a:xfrm>
            <a:off x="10883900" y="2467653"/>
            <a:ext cx="1308100" cy="1473200"/>
          </a:xfrm>
          <a:prstGeom prst="rect">
            <a:avLst/>
          </a:prstGeom>
        </p:spPr>
      </p:pic>
      <p:cxnSp>
        <p:nvCxnSpPr>
          <p:cNvPr id="12" name="Straight Arrow Connector 11">
            <a:extLst>
              <a:ext uri="{FF2B5EF4-FFF2-40B4-BE49-F238E27FC236}">
                <a16:creationId xmlns:a16="http://schemas.microsoft.com/office/drawing/2014/main" id="{A8DD344B-977B-F7A0-5868-05BA0D93EAD6}"/>
              </a:ext>
            </a:extLst>
          </p:cNvPr>
          <p:cNvCxnSpPr>
            <a:cxnSpLocks/>
            <a:endCxn id="11" idx="1"/>
          </p:cNvCxnSpPr>
          <p:nvPr/>
        </p:nvCxnSpPr>
        <p:spPr>
          <a:xfrm>
            <a:off x="9060023" y="3204253"/>
            <a:ext cx="1823877" cy="0"/>
          </a:xfrm>
          <a:prstGeom prst="straightConnector1">
            <a:avLst/>
          </a:prstGeom>
          <a:ln w="539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9AEFC338-7D82-FF20-413C-47719BFBD19A}"/>
              </a:ext>
            </a:extLst>
          </p:cNvPr>
          <p:cNvSpPr txBox="1"/>
          <p:nvPr/>
        </p:nvSpPr>
        <p:spPr>
          <a:xfrm>
            <a:off x="7463405" y="6305071"/>
            <a:ext cx="1485087" cy="369332"/>
          </a:xfrm>
          <a:prstGeom prst="rect">
            <a:avLst/>
          </a:prstGeom>
          <a:noFill/>
        </p:spPr>
        <p:txBody>
          <a:bodyPr wrap="none" rtlCol="0">
            <a:spAutoFit/>
          </a:bodyPr>
          <a:lstStyle/>
          <a:p>
            <a:r>
              <a:rPr lang="en-US" b="1" dirty="0"/>
              <a:t>Drawing app</a:t>
            </a:r>
          </a:p>
        </p:txBody>
      </p:sp>
    </p:spTree>
    <p:extLst>
      <p:ext uri="{BB962C8B-B14F-4D97-AF65-F5344CB8AC3E}">
        <p14:creationId xmlns:p14="http://schemas.microsoft.com/office/powerpoint/2010/main" val="307986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21B15-9C13-B1BD-A0A3-934CDF555CB3}"/>
            </a:ext>
          </a:extLst>
        </p:cNvPr>
        <p:cNvGrpSpPr/>
        <p:nvPr/>
      </p:nvGrpSpPr>
      <p:grpSpPr>
        <a:xfrm>
          <a:off x="0" y="0"/>
          <a:ext cx="0" cy="0"/>
          <a:chOff x="0" y="0"/>
          <a:chExt cx="0" cy="0"/>
        </a:xfrm>
      </p:grpSpPr>
      <p:pic>
        <p:nvPicPr>
          <p:cNvPr id="5122" name="Picture 2" descr="A clean, intuitive UI design for a mobile drawing app. The interface includes a blank canvas area in the center, with a minimalist toolbar on the side featuring icons for brush, eraser, color palette, undo, and redo functions. The bottom navigation bar offers tools like layers, settings, and save options. Soft, rounded edges, smooth gradients, and a light, modern color scheme make the app visually appealing. The style is user-friendly, with clear icons and minimal distractions to enhance the drawing experience on a mobile device.">
            <a:extLst>
              <a:ext uri="{FF2B5EF4-FFF2-40B4-BE49-F238E27FC236}">
                <a16:creationId xmlns:a16="http://schemas.microsoft.com/office/drawing/2014/main" id="{2A0D697A-0460-DCC9-4CEF-7FB9D6A2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89" y="3160190"/>
            <a:ext cx="1708147" cy="29887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clean, intuitive UI design for a mobile drawing app. The interface includes a blank canvas area in the center, with a minimalist toolbar on the side featuring icons for brush, eraser, color palette, undo, and redo functions. The bottom navigation bar offers tools like layers, settings, and save options. Soft, rounded edges, smooth gradients, and a light, modern color scheme make the app visually appealing. The style is user-friendly, with clear icons and minimal distractions to enhance the drawing experience on a mobile device.">
            <a:extLst>
              <a:ext uri="{FF2B5EF4-FFF2-40B4-BE49-F238E27FC236}">
                <a16:creationId xmlns:a16="http://schemas.microsoft.com/office/drawing/2014/main" id="{E91A3AB0-470A-9635-5450-1D47F613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89" y="171450"/>
            <a:ext cx="1708147" cy="29887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3C96DD0-C8B5-4C6D-1289-1CCF812A624B}"/>
              </a:ext>
            </a:extLst>
          </p:cNvPr>
          <p:cNvPicPr>
            <a:picLocks noChangeAspect="1"/>
          </p:cNvPicPr>
          <p:nvPr/>
        </p:nvPicPr>
        <p:blipFill>
          <a:blip r:embed="rId4"/>
          <a:stretch>
            <a:fillRect/>
          </a:stretch>
        </p:blipFill>
        <p:spPr>
          <a:xfrm>
            <a:off x="4011613" y="2519900"/>
            <a:ext cx="1308100" cy="1473200"/>
          </a:xfrm>
          <a:prstGeom prst="rect">
            <a:avLst/>
          </a:prstGeom>
        </p:spPr>
      </p:pic>
      <p:cxnSp>
        <p:nvCxnSpPr>
          <p:cNvPr id="12" name="Straight Arrow Connector 11">
            <a:extLst>
              <a:ext uri="{FF2B5EF4-FFF2-40B4-BE49-F238E27FC236}">
                <a16:creationId xmlns:a16="http://schemas.microsoft.com/office/drawing/2014/main" id="{B9884874-C2B6-233C-0E12-986B2F67C542}"/>
              </a:ext>
            </a:extLst>
          </p:cNvPr>
          <p:cNvCxnSpPr>
            <a:cxnSpLocks/>
            <a:endCxn id="11" idx="1"/>
          </p:cNvCxnSpPr>
          <p:nvPr/>
        </p:nvCxnSpPr>
        <p:spPr>
          <a:xfrm>
            <a:off x="2187736" y="3256500"/>
            <a:ext cx="1823877" cy="0"/>
          </a:xfrm>
          <a:prstGeom prst="straightConnector1">
            <a:avLst/>
          </a:prstGeom>
          <a:ln w="539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5C8B701C-4AE6-E325-555A-FB3A9792D10E}"/>
              </a:ext>
            </a:extLst>
          </p:cNvPr>
          <p:cNvSpPr txBox="1"/>
          <p:nvPr/>
        </p:nvSpPr>
        <p:spPr>
          <a:xfrm>
            <a:off x="591118" y="6357318"/>
            <a:ext cx="1485087" cy="369332"/>
          </a:xfrm>
          <a:prstGeom prst="rect">
            <a:avLst/>
          </a:prstGeom>
          <a:noFill/>
        </p:spPr>
        <p:txBody>
          <a:bodyPr wrap="none" rtlCol="0">
            <a:spAutoFit/>
          </a:bodyPr>
          <a:lstStyle/>
          <a:p>
            <a:r>
              <a:rPr lang="en-US" b="1" dirty="0"/>
              <a:t>Drawing app</a:t>
            </a:r>
          </a:p>
        </p:txBody>
      </p:sp>
      <p:pic>
        <p:nvPicPr>
          <p:cNvPr id="2" name="Picture 1">
            <a:extLst>
              <a:ext uri="{FF2B5EF4-FFF2-40B4-BE49-F238E27FC236}">
                <a16:creationId xmlns:a16="http://schemas.microsoft.com/office/drawing/2014/main" id="{A662162F-9131-7F71-BF5D-F076B518AB80}"/>
              </a:ext>
            </a:extLst>
          </p:cNvPr>
          <p:cNvPicPr>
            <a:picLocks noChangeAspect="1"/>
          </p:cNvPicPr>
          <p:nvPr/>
        </p:nvPicPr>
        <p:blipFill>
          <a:blip r:embed="rId5"/>
          <a:stretch>
            <a:fillRect/>
          </a:stretch>
        </p:blipFill>
        <p:spPr>
          <a:xfrm>
            <a:off x="7961313" y="2220913"/>
            <a:ext cx="2870200" cy="2844800"/>
          </a:xfrm>
          <a:prstGeom prst="rect">
            <a:avLst/>
          </a:prstGeom>
        </p:spPr>
      </p:pic>
      <p:cxnSp>
        <p:nvCxnSpPr>
          <p:cNvPr id="3" name="Straight Arrow Connector 2">
            <a:extLst>
              <a:ext uri="{FF2B5EF4-FFF2-40B4-BE49-F238E27FC236}">
                <a16:creationId xmlns:a16="http://schemas.microsoft.com/office/drawing/2014/main" id="{3B340E42-B9B7-744D-CCFF-6CD74C38BF04}"/>
              </a:ext>
            </a:extLst>
          </p:cNvPr>
          <p:cNvCxnSpPr>
            <a:cxnSpLocks/>
            <a:stCxn id="11" idx="3"/>
            <a:endCxn id="2" idx="1"/>
          </p:cNvCxnSpPr>
          <p:nvPr/>
        </p:nvCxnSpPr>
        <p:spPr>
          <a:xfrm>
            <a:off x="5319713" y="3256500"/>
            <a:ext cx="2641600" cy="386813"/>
          </a:xfrm>
          <a:prstGeom prst="straightConnector1">
            <a:avLst/>
          </a:prstGeom>
          <a:ln w="539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DEAA3850-D30F-4253-B309-011B7F8D0833}"/>
              </a:ext>
            </a:extLst>
          </p:cNvPr>
          <p:cNvSpPr/>
          <p:nvPr/>
        </p:nvSpPr>
        <p:spPr>
          <a:xfrm>
            <a:off x="9672638" y="5065713"/>
            <a:ext cx="915988" cy="777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B95C52B-2EF4-8078-24F4-46CC0E309B91}"/>
              </a:ext>
            </a:extLst>
          </p:cNvPr>
          <p:cNvSpPr/>
          <p:nvPr/>
        </p:nvSpPr>
        <p:spPr>
          <a:xfrm>
            <a:off x="7961313" y="4976813"/>
            <a:ext cx="1057275" cy="977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miley Face 22">
            <a:extLst>
              <a:ext uri="{FF2B5EF4-FFF2-40B4-BE49-F238E27FC236}">
                <a16:creationId xmlns:a16="http://schemas.microsoft.com/office/drawing/2014/main" id="{D5C3DEC4-F8CA-CA3E-BF61-A634AE163C09}"/>
              </a:ext>
            </a:extLst>
          </p:cNvPr>
          <p:cNvSpPr/>
          <p:nvPr/>
        </p:nvSpPr>
        <p:spPr>
          <a:xfrm>
            <a:off x="6715125" y="557213"/>
            <a:ext cx="1443038" cy="1500187"/>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9A6F0373-372C-1DD9-E889-3E054CABFC97}"/>
              </a:ext>
            </a:extLst>
          </p:cNvPr>
          <p:cNvSpPr txBox="1"/>
          <p:nvPr/>
        </p:nvSpPr>
        <p:spPr>
          <a:xfrm>
            <a:off x="6540501" y="1996680"/>
            <a:ext cx="2444751" cy="523220"/>
          </a:xfrm>
          <a:prstGeom prst="rect">
            <a:avLst/>
          </a:prstGeom>
          <a:noFill/>
        </p:spPr>
        <p:txBody>
          <a:bodyPr wrap="square" rtlCol="0">
            <a:spAutoFit/>
          </a:bodyPr>
          <a:lstStyle/>
          <a:p>
            <a:r>
              <a:rPr lang="en-US" sz="2800" b="1" dirty="0">
                <a:solidFill>
                  <a:srgbClr val="FF0000"/>
                </a:solidFill>
              </a:rPr>
              <a:t>So boring</a:t>
            </a:r>
          </a:p>
        </p:txBody>
      </p:sp>
    </p:spTree>
    <p:extLst>
      <p:ext uri="{BB962C8B-B14F-4D97-AF65-F5344CB8AC3E}">
        <p14:creationId xmlns:p14="http://schemas.microsoft.com/office/powerpoint/2010/main" val="71043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23" grpId="0" animBg="1"/>
      <p:bldP spid="23" grpId="1" animBg="1"/>
      <p:bldP spid="24" grpId="0"/>
      <p:bldP spid="2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9C35B-8B40-4CBE-1536-AAFCF11845CB}"/>
            </a:ext>
          </a:extLst>
        </p:cNvPr>
        <p:cNvGrpSpPr/>
        <p:nvPr/>
      </p:nvGrpSpPr>
      <p:grpSpPr>
        <a:xfrm>
          <a:off x="0" y="0"/>
          <a:ext cx="0" cy="0"/>
          <a:chOff x="0" y="0"/>
          <a:chExt cx="0" cy="0"/>
        </a:xfrm>
      </p:grpSpPr>
      <p:pic>
        <p:nvPicPr>
          <p:cNvPr id="5122" name="Picture 2" descr="A clean, intuitive UI design for a mobile drawing app. The interface includes a blank canvas area in the center, with a minimalist toolbar on the side featuring icons for brush, eraser, color palette, undo, and redo functions. The bottom navigation bar offers tools like layers, settings, and save options. Soft, rounded edges, smooth gradients, and a light, modern color scheme make the app visually appealing. The style is user-friendly, with clear icons and minimal distractions to enhance the drawing experience on a mobile device.">
            <a:extLst>
              <a:ext uri="{FF2B5EF4-FFF2-40B4-BE49-F238E27FC236}">
                <a16:creationId xmlns:a16="http://schemas.microsoft.com/office/drawing/2014/main" id="{D2395950-F6CF-A4BF-E2F2-F25CB473D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89" y="3160190"/>
            <a:ext cx="1708147" cy="29887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clean, intuitive UI design for a mobile drawing app. The interface includes a blank canvas area in the center, with a minimalist toolbar on the side featuring icons for brush, eraser, color palette, undo, and redo functions. The bottom navigation bar offers tools like layers, settings, and save options. Soft, rounded edges, smooth gradients, and a light, modern color scheme make the app visually appealing. The style is user-friendly, with clear icons and minimal distractions to enhance the drawing experience on a mobile device.">
            <a:extLst>
              <a:ext uri="{FF2B5EF4-FFF2-40B4-BE49-F238E27FC236}">
                <a16:creationId xmlns:a16="http://schemas.microsoft.com/office/drawing/2014/main" id="{10381DC5-AC24-843E-4D15-486304F15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9" y="171450"/>
            <a:ext cx="1708147" cy="298874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D70C7C7C-102A-6D96-2320-82A939FCC93A}"/>
              </a:ext>
            </a:extLst>
          </p:cNvPr>
          <p:cNvCxnSpPr>
            <a:cxnSpLocks/>
          </p:cNvCxnSpPr>
          <p:nvPr/>
        </p:nvCxnSpPr>
        <p:spPr>
          <a:xfrm>
            <a:off x="2187736" y="3256500"/>
            <a:ext cx="1823877" cy="0"/>
          </a:xfrm>
          <a:prstGeom prst="straightConnector1">
            <a:avLst/>
          </a:prstGeom>
          <a:ln w="539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584086B8-6605-88A8-06B3-7095038FC58A}"/>
              </a:ext>
            </a:extLst>
          </p:cNvPr>
          <p:cNvSpPr txBox="1"/>
          <p:nvPr/>
        </p:nvSpPr>
        <p:spPr>
          <a:xfrm>
            <a:off x="591118" y="6357318"/>
            <a:ext cx="1485087" cy="369332"/>
          </a:xfrm>
          <a:prstGeom prst="rect">
            <a:avLst/>
          </a:prstGeom>
          <a:noFill/>
        </p:spPr>
        <p:txBody>
          <a:bodyPr wrap="none" rtlCol="0">
            <a:spAutoFit/>
          </a:bodyPr>
          <a:lstStyle/>
          <a:p>
            <a:r>
              <a:rPr lang="en-US" b="1" dirty="0"/>
              <a:t>Drawing app</a:t>
            </a:r>
          </a:p>
        </p:txBody>
      </p:sp>
      <p:pic>
        <p:nvPicPr>
          <p:cNvPr id="5" name="Picture 4">
            <a:extLst>
              <a:ext uri="{FF2B5EF4-FFF2-40B4-BE49-F238E27FC236}">
                <a16:creationId xmlns:a16="http://schemas.microsoft.com/office/drawing/2014/main" id="{E03E1223-777A-EC06-FF7A-ABBC6FDCF7EF}"/>
              </a:ext>
            </a:extLst>
          </p:cNvPr>
          <p:cNvPicPr>
            <a:picLocks noChangeAspect="1"/>
          </p:cNvPicPr>
          <p:nvPr/>
        </p:nvPicPr>
        <p:blipFill>
          <a:blip r:embed="rId5"/>
          <a:stretch>
            <a:fillRect/>
          </a:stretch>
        </p:blipFill>
        <p:spPr>
          <a:xfrm>
            <a:off x="4011613" y="1319484"/>
            <a:ext cx="6252051" cy="3681411"/>
          </a:xfrm>
          <a:prstGeom prst="rect">
            <a:avLst/>
          </a:prstGeom>
        </p:spPr>
      </p:pic>
      <p:pic>
        <p:nvPicPr>
          <p:cNvPr id="11266" name="Picture 2" descr="A digital illustration of a woman named Alice, a software engineer who loves to paint, looking visibly frustrated. She is in her modern workspace, with a laptop open showing multiple complex code windows and scattered papers. Alice has her head resting in one hand, her expression tense and stressed as she struggles with the numerous classes and complexity in her code. Beside her is an easel with a partially finished painting and some paint supplies, reflecting her creative side amidst the chaos. The lighting is soft, but her frustration is clearly visible in her body language.">
            <a:extLst>
              <a:ext uri="{FF2B5EF4-FFF2-40B4-BE49-F238E27FC236}">
                <a16:creationId xmlns:a16="http://schemas.microsoft.com/office/drawing/2014/main" id="{0EDCD2A5-0CDC-9159-D953-689A90E2BB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8926" y="98575"/>
            <a:ext cx="3497424" cy="6119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21F1D5-CAF8-BF7E-BD27-D692A6B625BD}"/>
              </a:ext>
            </a:extLst>
          </p:cNvPr>
          <p:cNvSpPr txBox="1"/>
          <p:nvPr/>
        </p:nvSpPr>
        <p:spPr>
          <a:xfrm>
            <a:off x="5609014" y="6218006"/>
            <a:ext cx="3057247" cy="523220"/>
          </a:xfrm>
          <a:prstGeom prst="rect">
            <a:avLst/>
          </a:prstGeom>
          <a:noFill/>
        </p:spPr>
        <p:txBody>
          <a:bodyPr wrap="none" rtlCol="0">
            <a:spAutoFit/>
          </a:bodyPr>
          <a:lstStyle/>
          <a:p>
            <a:r>
              <a:rPr lang="en-US" sz="2800" b="1" dirty="0"/>
              <a:t>Too many classes</a:t>
            </a:r>
          </a:p>
        </p:txBody>
      </p:sp>
    </p:spTree>
    <p:extLst>
      <p:ext uri="{BB962C8B-B14F-4D97-AF65-F5344CB8AC3E}">
        <p14:creationId xmlns:p14="http://schemas.microsoft.com/office/powerpoint/2010/main" val="327480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EA4600-528A-2F40-B61C-7FAF60194993}"/>
              </a:ext>
            </a:extLst>
          </p:cNvPr>
          <p:cNvPicPr>
            <a:picLocks noChangeAspect="1"/>
          </p:cNvPicPr>
          <p:nvPr/>
        </p:nvPicPr>
        <p:blipFill>
          <a:blip r:embed="rId2"/>
          <a:stretch>
            <a:fillRect/>
          </a:stretch>
        </p:blipFill>
        <p:spPr>
          <a:xfrm>
            <a:off x="314325" y="981076"/>
            <a:ext cx="2952750" cy="5167312"/>
          </a:xfrm>
          <a:prstGeom prst="rect">
            <a:avLst/>
          </a:prstGeom>
        </p:spPr>
      </p:pic>
      <p:pic>
        <p:nvPicPr>
          <p:cNvPr id="10" name="Picture 9">
            <a:extLst>
              <a:ext uri="{FF2B5EF4-FFF2-40B4-BE49-F238E27FC236}">
                <a16:creationId xmlns:a16="http://schemas.microsoft.com/office/drawing/2014/main" id="{5168AD54-E837-5B98-A1F1-96782A680BC8}"/>
              </a:ext>
            </a:extLst>
          </p:cNvPr>
          <p:cNvPicPr>
            <a:picLocks noChangeAspect="1"/>
          </p:cNvPicPr>
          <p:nvPr/>
        </p:nvPicPr>
        <p:blipFill>
          <a:blip r:embed="rId3"/>
          <a:stretch>
            <a:fillRect/>
          </a:stretch>
        </p:blipFill>
        <p:spPr>
          <a:xfrm>
            <a:off x="8835494" y="575256"/>
            <a:ext cx="1874837" cy="2111467"/>
          </a:xfrm>
          <a:prstGeom prst="rect">
            <a:avLst/>
          </a:prstGeom>
        </p:spPr>
      </p:pic>
      <p:pic>
        <p:nvPicPr>
          <p:cNvPr id="11" name="Picture 10">
            <a:extLst>
              <a:ext uri="{FF2B5EF4-FFF2-40B4-BE49-F238E27FC236}">
                <a16:creationId xmlns:a16="http://schemas.microsoft.com/office/drawing/2014/main" id="{0796F0B7-7199-4776-4FC6-D5A6A6D6180B}"/>
              </a:ext>
            </a:extLst>
          </p:cNvPr>
          <p:cNvPicPr>
            <a:picLocks noChangeAspect="1"/>
          </p:cNvPicPr>
          <p:nvPr/>
        </p:nvPicPr>
        <p:blipFill>
          <a:blip r:embed="rId4"/>
          <a:stretch>
            <a:fillRect/>
          </a:stretch>
        </p:blipFill>
        <p:spPr>
          <a:xfrm>
            <a:off x="8836814" y="4505679"/>
            <a:ext cx="2438400" cy="1371600"/>
          </a:xfrm>
          <a:prstGeom prst="rect">
            <a:avLst/>
          </a:prstGeom>
        </p:spPr>
      </p:pic>
      <p:pic>
        <p:nvPicPr>
          <p:cNvPr id="12" name="Picture 2">
            <a:extLst>
              <a:ext uri="{FF2B5EF4-FFF2-40B4-BE49-F238E27FC236}">
                <a16:creationId xmlns:a16="http://schemas.microsoft.com/office/drawing/2014/main" id="{B81AD678-4D64-1A2D-5F15-2F6C23C16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2900" y="1630990"/>
            <a:ext cx="3620026" cy="36200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F707E57-9AF4-1A1A-EB23-2ABC561AD213}"/>
              </a:ext>
            </a:extLst>
          </p:cNvPr>
          <p:cNvSpPr txBox="1"/>
          <p:nvPr/>
        </p:nvSpPr>
        <p:spPr>
          <a:xfrm>
            <a:off x="1348065" y="6257925"/>
            <a:ext cx="595035" cy="369332"/>
          </a:xfrm>
          <a:prstGeom prst="rect">
            <a:avLst/>
          </a:prstGeom>
          <a:noFill/>
        </p:spPr>
        <p:txBody>
          <a:bodyPr wrap="none" rtlCol="0">
            <a:spAutoFit/>
          </a:bodyPr>
          <a:lstStyle/>
          <a:p>
            <a:r>
              <a:rPr lang="en-US" b="1" dirty="0"/>
              <a:t>Bob</a:t>
            </a:r>
          </a:p>
        </p:txBody>
      </p:sp>
      <p:pic>
        <p:nvPicPr>
          <p:cNvPr id="15" name="Picture 14">
            <a:extLst>
              <a:ext uri="{FF2B5EF4-FFF2-40B4-BE49-F238E27FC236}">
                <a16:creationId xmlns:a16="http://schemas.microsoft.com/office/drawing/2014/main" id="{59576434-3AE1-66D5-05DF-DAD96199E509}"/>
              </a:ext>
            </a:extLst>
          </p:cNvPr>
          <p:cNvPicPr>
            <a:picLocks noChangeAspect="1"/>
          </p:cNvPicPr>
          <p:nvPr/>
        </p:nvPicPr>
        <p:blipFill>
          <a:blip r:embed="rId6"/>
          <a:stretch>
            <a:fillRect/>
          </a:stretch>
        </p:blipFill>
        <p:spPr>
          <a:xfrm>
            <a:off x="3877555" y="2004559"/>
            <a:ext cx="3416388" cy="2011680"/>
          </a:xfrm>
          <a:prstGeom prst="rect">
            <a:avLst/>
          </a:prstGeom>
        </p:spPr>
      </p:pic>
      <p:sp>
        <p:nvSpPr>
          <p:cNvPr id="16" name="Multiply 15">
            <a:extLst>
              <a:ext uri="{FF2B5EF4-FFF2-40B4-BE49-F238E27FC236}">
                <a16:creationId xmlns:a16="http://schemas.microsoft.com/office/drawing/2014/main" id="{216EE2AC-999D-C023-040B-62420E6D66E7}"/>
              </a:ext>
            </a:extLst>
          </p:cNvPr>
          <p:cNvSpPr/>
          <p:nvPr/>
        </p:nvSpPr>
        <p:spPr>
          <a:xfrm>
            <a:off x="4229101" y="2091091"/>
            <a:ext cx="2571750" cy="241458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434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A1354-C2A7-674C-1B04-46E4D7899BE8}"/>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8E0F2DC3-3415-C5F4-4E5F-5E883805D117}"/>
              </a:ext>
            </a:extLst>
          </p:cNvPr>
          <p:cNvPicPr>
            <a:picLocks noChangeAspect="1"/>
          </p:cNvPicPr>
          <p:nvPr/>
        </p:nvPicPr>
        <p:blipFill>
          <a:blip r:embed="rId3"/>
          <a:stretch>
            <a:fillRect/>
          </a:stretch>
        </p:blipFill>
        <p:spPr>
          <a:xfrm>
            <a:off x="495299" y="1906104"/>
            <a:ext cx="10279549" cy="3813380"/>
          </a:xfrm>
          <a:prstGeom prst="rect">
            <a:avLst/>
          </a:prstGeom>
        </p:spPr>
      </p:pic>
      <p:sp>
        <p:nvSpPr>
          <p:cNvPr id="2" name="Title 1">
            <a:extLst>
              <a:ext uri="{FF2B5EF4-FFF2-40B4-BE49-F238E27FC236}">
                <a16:creationId xmlns:a16="http://schemas.microsoft.com/office/drawing/2014/main" id="{5EDDC95F-2E1E-A2C5-78E3-E53E27881305}"/>
              </a:ext>
            </a:extLst>
          </p:cNvPr>
          <p:cNvSpPr>
            <a:spLocks noGrp="1"/>
          </p:cNvSpPr>
          <p:nvPr>
            <p:ph type="title"/>
          </p:nvPr>
        </p:nvSpPr>
        <p:spPr/>
        <p:txBody>
          <a:bodyPr/>
          <a:lstStyle/>
          <a:p>
            <a:pPr algn="ctr"/>
            <a:r>
              <a:rPr lang="en-US" b="1" dirty="0"/>
              <a:t>Bridge Design Pattern</a:t>
            </a:r>
          </a:p>
        </p:txBody>
      </p:sp>
      <p:sp>
        <p:nvSpPr>
          <p:cNvPr id="5" name="TextBox 4">
            <a:extLst>
              <a:ext uri="{FF2B5EF4-FFF2-40B4-BE49-F238E27FC236}">
                <a16:creationId xmlns:a16="http://schemas.microsoft.com/office/drawing/2014/main" id="{4DF44C77-5CDB-A56E-4324-983FD18BBE91}"/>
              </a:ext>
            </a:extLst>
          </p:cNvPr>
          <p:cNvSpPr txBox="1"/>
          <p:nvPr/>
        </p:nvSpPr>
        <p:spPr>
          <a:xfrm>
            <a:off x="1417151" y="1701062"/>
            <a:ext cx="4357218" cy="646331"/>
          </a:xfrm>
          <a:prstGeom prst="rect">
            <a:avLst/>
          </a:prstGeom>
          <a:noFill/>
        </p:spPr>
        <p:txBody>
          <a:bodyPr wrap="none" rtlCol="0">
            <a:spAutoFit/>
          </a:bodyPr>
          <a:lstStyle/>
          <a:p>
            <a:r>
              <a:rPr lang="en-US" b="1" dirty="0"/>
              <a:t>Shapes</a:t>
            </a:r>
            <a:r>
              <a:rPr lang="en-US" dirty="0"/>
              <a:t> will be the high-level </a:t>
            </a:r>
            <a:r>
              <a:rPr lang="en-US" b="1" dirty="0"/>
              <a:t>Abstraction</a:t>
            </a:r>
            <a:r>
              <a:rPr lang="en-US" dirty="0"/>
              <a:t>.</a:t>
            </a:r>
          </a:p>
          <a:p>
            <a:endParaRPr lang="en-US" dirty="0"/>
          </a:p>
        </p:txBody>
      </p:sp>
      <p:sp>
        <p:nvSpPr>
          <p:cNvPr id="6" name="TextBox 5">
            <a:extLst>
              <a:ext uri="{FF2B5EF4-FFF2-40B4-BE49-F238E27FC236}">
                <a16:creationId xmlns:a16="http://schemas.microsoft.com/office/drawing/2014/main" id="{26820381-0501-098A-FCED-38AAC5485606}"/>
              </a:ext>
            </a:extLst>
          </p:cNvPr>
          <p:cNvSpPr txBox="1"/>
          <p:nvPr/>
        </p:nvSpPr>
        <p:spPr>
          <a:xfrm>
            <a:off x="5677045" y="1954978"/>
            <a:ext cx="3420936" cy="369332"/>
          </a:xfrm>
          <a:prstGeom prst="rect">
            <a:avLst/>
          </a:prstGeom>
          <a:noFill/>
        </p:spPr>
        <p:txBody>
          <a:bodyPr wrap="none" rtlCol="0">
            <a:spAutoFit/>
          </a:bodyPr>
          <a:lstStyle/>
          <a:p>
            <a:r>
              <a:rPr lang="en-US" b="1" dirty="0"/>
              <a:t>Colors</a:t>
            </a:r>
            <a:r>
              <a:rPr lang="en-US" dirty="0"/>
              <a:t> will be the </a:t>
            </a:r>
            <a:r>
              <a:rPr lang="en-US" b="1" dirty="0"/>
              <a:t>Implementor</a:t>
            </a:r>
            <a:r>
              <a:rPr lang="en-US" dirty="0"/>
              <a:t>.</a:t>
            </a:r>
          </a:p>
        </p:txBody>
      </p:sp>
      <p:sp>
        <p:nvSpPr>
          <p:cNvPr id="7" name="TextBox 6">
            <a:extLst>
              <a:ext uri="{FF2B5EF4-FFF2-40B4-BE49-F238E27FC236}">
                <a16:creationId xmlns:a16="http://schemas.microsoft.com/office/drawing/2014/main" id="{03DDCFB3-7DB4-6D49-07BF-5EA1BC461076}"/>
              </a:ext>
            </a:extLst>
          </p:cNvPr>
          <p:cNvSpPr txBox="1"/>
          <p:nvPr/>
        </p:nvSpPr>
        <p:spPr>
          <a:xfrm>
            <a:off x="716062" y="2301226"/>
            <a:ext cx="1402179" cy="369332"/>
          </a:xfrm>
          <a:prstGeom prst="rect">
            <a:avLst/>
          </a:prstGeom>
          <a:noFill/>
        </p:spPr>
        <p:txBody>
          <a:bodyPr wrap="none" rtlCol="0">
            <a:spAutoFit/>
          </a:bodyPr>
          <a:lstStyle/>
          <a:p>
            <a:r>
              <a:rPr lang="en-US" b="1" dirty="0"/>
              <a:t>Abstraction</a:t>
            </a:r>
            <a:endParaRPr lang="en-US" dirty="0"/>
          </a:p>
        </p:txBody>
      </p:sp>
      <p:sp>
        <p:nvSpPr>
          <p:cNvPr id="8" name="TextBox 7">
            <a:extLst>
              <a:ext uri="{FF2B5EF4-FFF2-40B4-BE49-F238E27FC236}">
                <a16:creationId xmlns:a16="http://schemas.microsoft.com/office/drawing/2014/main" id="{79C33C18-E549-B62C-2957-14281F2972AE}"/>
              </a:ext>
            </a:extLst>
          </p:cNvPr>
          <p:cNvSpPr txBox="1"/>
          <p:nvPr/>
        </p:nvSpPr>
        <p:spPr>
          <a:xfrm>
            <a:off x="7821486" y="2546353"/>
            <a:ext cx="1554080" cy="369332"/>
          </a:xfrm>
          <a:prstGeom prst="rect">
            <a:avLst/>
          </a:prstGeom>
          <a:noFill/>
        </p:spPr>
        <p:txBody>
          <a:bodyPr wrap="none" rtlCol="0">
            <a:spAutoFit/>
          </a:bodyPr>
          <a:lstStyle/>
          <a:p>
            <a:r>
              <a:rPr lang="en-US" b="1" dirty="0"/>
              <a:t>Implementor</a:t>
            </a:r>
            <a:endParaRPr lang="en-US" dirty="0"/>
          </a:p>
        </p:txBody>
      </p:sp>
      <p:sp>
        <p:nvSpPr>
          <p:cNvPr id="9" name="TextBox 8">
            <a:extLst>
              <a:ext uri="{FF2B5EF4-FFF2-40B4-BE49-F238E27FC236}">
                <a16:creationId xmlns:a16="http://schemas.microsoft.com/office/drawing/2014/main" id="{F2C4A125-135C-9E62-BB7C-735A43D5BD46}"/>
              </a:ext>
            </a:extLst>
          </p:cNvPr>
          <p:cNvSpPr txBox="1"/>
          <p:nvPr/>
        </p:nvSpPr>
        <p:spPr>
          <a:xfrm>
            <a:off x="1337578" y="5350152"/>
            <a:ext cx="2258182" cy="369332"/>
          </a:xfrm>
          <a:prstGeom prst="rect">
            <a:avLst/>
          </a:prstGeom>
          <a:noFill/>
        </p:spPr>
        <p:txBody>
          <a:bodyPr wrap="none" rtlCol="0">
            <a:spAutoFit/>
          </a:bodyPr>
          <a:lstStyle/>
          <a:p>
            <a:r>
              <a:rPr lang="en-US" b="1" dirty="0"/>
              <a:t>Refined Abstraction</a:t>
            </a:r>
            <a:endParaRPr lang="en-US" dirty="0"/>
          </a:p>
        </p:txBody>
      </p:sp>
      <p:sp>
        <p:nvSpPr>
          <p:cNvPr id="10" name="TextBox 9">
            <a:extLst>
              <a:ext uri="{FF2B5EF4-FFF2-40B4-BE49-F238E27FC236}">
                <a16:creationId xmlns:a16="http://schemas.microsoft.com/office/drawing/2014/main" id="{3AC48645-104C-0520-7BC0-7B72A14B3C10}"/>
              </a:ext>
            </a:extLst>
          </p:cNvPr>
          <p:cNvSpPr txBox="1"/>
          <p:nvPr/>
        </p:nvSpPr>
        <p:spPr>
          <a:xfrm>
            <a:off x="6402919" y="5399026"/>
            <a:ext cx="2576283" cy="369332"/>
          </a:xfrm>
          <a:prstGeom prst="rect">
            <a:avLst/>
          </a:prstGeom>
          <a:noFill/>
        </p:spPr>
        <p:txBody>
          <a:bodyPr wrap="none" rtlCol="0">
            <a:spAutoFit/>
          </a:bodyPr>
          <a:lstStyle/>
          <a:p>
            <a:r>
              <a:rPr lang="en-US" b="1" dirty="0"/>
              <a:t>Concrete Implementor</a:t>
            </a:r>
          </a:p>
        </p:txBody>
      </p:sp>
    </p:spTree>
    <p:extLst>
      <p:ext uri="{BB962C8B-B14F-4D97-AF65-F5344CB8AC3E}">
        <p14:creationId xmlns:p14="http://schemas.microsoft.com/office/powerpoint/2010/main" val="2509554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up of a text&#10;&#10;Description automatically generated">
            <a:extLst>
              <a:ext uri="{FF2B5EF4-FFF2-40B4-BE49-F238E27FC236}">
                <a16:creationId xmlns:a16="http://schemas.microsoft.com/office/drawing/2014/main" id="{3840ED2D-CED6-55BD-6CC6-286E476F3C94}"/>
              </a:ext>
            </a:extLst>
          </p:cNvPr>
          <p:cNvPicPr>
            <a:picLocks noGrp="1" noChangeAspect="1"/>
          </p:cNvPicPr>
          <p:nvPr>
            <p:ph idx="1"/>
          </p:nvPr>
        </p:nvPicPr>
        <p:blipFill>
          <a:blip r:embed="rId3"/>
          <a:stretch>
            <a:fillRect/>
          </a:stretch>
        </p:blipFill>
        <p:spPr>
          <a:xfrm>
            <a:off x="2213723" y="643466"/>
            <a:ext cx="7764553" cy="5571067"/>
          </a:xfrm>
          <a:prstGeom prst="rect">
            <a:avLst/>
          </a:prstGeom>
        </p:spPr>
      </p:pic>
    </p:spTree>
    <p:extLst>
      <p:ext uri="{BB962C8B-B14F-4D97-AF65-F5344CB8AC3E}">
        <p14:creationId xmlns:p14="http://schemas.microsoft.com/office/powerpoint/2010/main" val="70255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up of a note&#10;&#10;Description automatically generated">
            <a:extLst>
              <a:ext uri="{FF2B5EF4-FFF2-40B4-BE49-F238E27FC236}">
                <a16:creationId xmlns:a16="http://schemas.microsoft.com/office/drawing/2014/main" id="{E2989D34-6F7E-5198-C140-6D1B0470ABC1}"/>
              </a:ext>
            </a:extLst>
          </p:cNvPr>
          <p:cNvPicPr>
            <a:picLocks noGrp="1" noChangeAspect="1"/>
          </p:cNvPicPr>
          <p:nvPr>
            <p:ph idx="1"/>
          </p:nvPr>
        </p:nvPicPr>
        <p:blipFill>
          <a:blip r:embed="rId3"/>
          <a:stretch>
            <a:fillRect/>
          </a:stretch>
        </p:blipFill>
        <p:spPr>
          <a:xfrm>
            <a:off x="2490131" y="643466"/>
            <a:ext cx="7211737" cy="5571067"/>
          </a:xfrm>
          <a:prstGeom prst="rect">
            <a:avLst/>
          </a:prstGeom>
        </p:spPr>
      </p:pic>
    </p:spTree>
    <p:extLst>
      <p:ext uri="{BB962C8B-B14F-4D97-AF65-F5344CB8AC3E}">
        <p14:creationId xmlns:p14="http://schemas.microsoft.com/office/powerpoint/2010/main" val="1011189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190</TotalTime>
  <Words>386</Words>
  <Application>Microsoft Macintosh PowerPoint</Application>
  <PresentationFormat>Widescreen</PresentationFormat>
  <Paragraphs>96</Paragraphs>
  <Slides>16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Bridge Design Pattern</vt:lpstr>
      <vt:lpstr>PowerPoint Presentation</vt:lpstr>
      <vt:lpstr>PowerPoint Presentation</vt:lpstr>
      <vt:lpstr>PowerPoint Presentation</vt:lpstr>
      <vt:lpstr>PowerPoint Presentation</vt:lpstr>
      <vt:lpstr>Bridge Design Pattern</vt:lpstr>
      <vt:lpstr>Bridge Design Pattern</vt:lpstr>
      <vt:lpstr>Bridge Design Pattern</vt:lpstr>
      <vt:lpstr>Bridge Design Pattern</vt:lpstr>
      <vt:lpstr>Bridge Design Pattern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TAUHID ULLAH SHAH</dc:creator>
  <cp:lastModifiedBy>SYED TAUHID ULLAH SHAH</cp:lastModifiedBy>
  <cp:revision>96</cp:revision>
  <dcterms:created xsi:type="dcterms:W3CDTF">2024-10-30T03:44:17Z</dcterms:created>
  <dcterms:modified xsi:type="dcterms:W3CDTF">2024-10-30T17:21:06Z</dcterms:modified>
</cp:coreProperties>
</file>